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handoutMasterIdLst>
    <p:handoutMasterId r:id="rId8"/>
  </p:handoutMasterIdLst>
  <p:sldIdLst>
    <p:sldId id="256" r:id="rId5"/>
    <p:sldId id="257" r:id="rId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72EA"/>
    <a:srgbClr val="13BFDD"/>
    <a:srgbClr val="009999"/>
    <a:srgbClr val="FF8B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804" y="44"/>
      </p:cViewPr>
      <p:guideLst/>
    </p:cSldViewPr>
  </p:slideViewPr>
  <p:notesTextViewPr>
    <p:cViewPr>
      <p:scale>
        <a:sx n="1" d="1"/>
        <a:sy n="1" d="1"/>
      </p:scale>
      <p:origin x="0" y="0"/>
    </p:cViewPr>
  </p:notesTextViewPr>
  <p:notesViewPr>
    <p:cSldViewPr snapToGrid="0">
      <p:cViewPr varScale="1">
        <p:scale>
          <a:sx n="81" d="100"/>
          <a:sy n="81" d="100"/>
        </p:scale>
        <p:origin x="399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Victoria Hobson" userId="975dd9de-283f-4041-89f6-bb3fc77f93c2" providerId="ADAL" clId="{39A1A32B-5CCE-4A1E-B61C-63350A7042F6}"/>
    <pc:docChg chg="modSld">
      <pc:chgData name="Mrs Victoria Hobson" userId="975dd9de-283f-4041-89f6-bb3fc77f93c2" providerId="ADAL" clId="{39A1A32B-5CCE-4A1E-B61C-63350A7042F6}" dt="2025-08-19T09:20:08.029" v="33" actId="20577"/>
      <pc:docMkLst>
        <pc:docMk/>
      </pc:docMkLst>
      <pc:sldChg chg="modSp mod">
        <pc:chgData name="Mrs Victoria Hobson" userId="975dd9de-283f-4041-89f6-bb3fc77f93c2" providerId="ADAL" clId="{39A1A32B-5CCE-4A1E-B61C-63350A7042F6}" dt="2025-08-19T09:19:56.879" v="20" actId="20577"/>
        <pc:sldMkLst>
          <pc:docMk/>
          <pc:sldMk cId="3230381863" sldId="256"/>
        </pc:sldMkLst>
        <pc:spChg chg="mod">
          <ac:chgData name="Mrs Victoria Hobson" userId="975dd9de-283f-4041-89f6-bb3fc77f93c2" providerId="ADAL" clId="{39A1A32B-5CCE-4A1E-B61C-63350A7042F6}" dt="2025-08-19T09:19:56.879" v="20" actId="20577"/>
          <ac:spMkLst>
            <pc:docMk/>
            <pc:sldMk cId="3230381863" sldId="256"/>
            <ac:spMk id="6" creationId="{00000000-0000-0000-0000-000000000000}"/>
          </ac:spMkLst>
        </pc:spChg>
      </pc:sldChg>
      <pc:sldChg chg="modSp mod">
        <pc:chgData name="Mrs Victoria Hobson" userId="975dd9de-283f-4041-89f6-bb3fc77f93c2" providerId="ADAL" clId="{39A1A32B-5CCE-4A1E-B61C-63350A7042F6}" dt="2025-08-19T09:20:08.029" v="33" actId="20577"/>
        <pc:sldMkLst>
          <pc:docMk/>
          <pc:sldMk cId="465134881" sldId="257"/>
        </pc:sldMkLst>
        <pc:spChg chg="mod">
          <ac:chgData name="Mrs Victoria Hobson" userId="975dd9de-283f-4041-89f6-bb3fc77f93c2" providerId="ADAL" clId="{39A1A32B-5CCE-4A1E-B61C-63350A7042F6}" dt="2025-08-19T09:20:08.029" v="33" actId="20577"/>
          <ac:spMkLst>
            <pc:docMk/>
            <pc:sldMk cId="465134881" sldId="257"/>
            <ac:spMk id="6"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Tree>
    <p:extLst>
      <p:ext uri="{BB962C8B-B14F-4D97-AF65-F5344CB8AC3E}">
        <p14:creationId xmlns:p14="http://schemas.microsoft.com/office/powerpoint/2010/main" val="2651745960"/>
      </p:ext>
    </p:extLst>
  </p:cSld>
  <p:clrMap bg1="lt1" tx1="dk1" bg2="lt2" tx2="dk2" accent1="accent1" accent2="accent2" accent3="accent3" accent4="accent4" accent5="accent5" accent6="accent6" hlink="hlink" folHlink="folHlink"/>
  <p:hf sldNum="0"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26F2C87-D203-4AF1-9F8A-A4147179E707}" type="slidenum">
              <a:rPr lang="en-GB" smtClean="0"/>
              <a:t>‹#›</a:t>
            </a:fld>
            <a:endParaRPr lang="en-GB"/>
          </a:p>
        </p:txBody>
      </p:sp>
    </p:spTree>
    <p:extLst>
      <p:ext uri="{BB962C8B-B14F-4D97-AF65-F5344CB8AC3E}">
        <p14:creationId xmlns:p14="http://schemas.microsoft.com/office/powerpoint/2010/main" val="138058588"/>
      </p:ext>
    </p:extLst>
  </p:cSld>
  <p:clrMap bg1="lt1" tx1="dk1" bg2="lt2" tx2="dk2" accent1="accent1" accent2="accent2" accent3="accent3" accent4="accent4" accent5="accent5" accent6="accent6" hlink="hlink" folHlink="folHlink"/>
  <p:hf sldNum="0"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A12FB0-D01A-4C61-8A3A-AA5E7C13FE06}" type="slidenum">
              <a:rPr lang="en-GB" smtClean="0"/>
              <a:t>‹#›</a:t>
            </a:fld>
            <a:endParaRPr lang="en-GB"/>
          </a:p>
        </p:txBody>
      </p:sp>
    </p:spTree>
    <p:extLst>
      <p:ext uri="{BB962C8B-B14F-4D97-AF65-F5344CB8AC3E}">
        <p14:creationId xmlns:p14="http://schemas.microsoft.com/office/powerpoint/2010/main" val="10994523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A12FB0-D01A-4C61-8A3A-AA5E7C13FE06}" type="slidenum">
              <a:rPr lang="en-GB" smtClean="0"/>
              <a:t>‹#›</a:t>
            </a:fld>
            <a:endParaRPr lang="en-GB"/>
          </a:p>
        </p:txBody>
      </p:sp>
    </p:spTree>
    <p:extLst>
      <p:ext uri="{BB962C8B-B14F-4D97-AF65-F5344CB8AC3E}">
        <p14:creationId xmlns:p14="http://schemas.microsoft.com/office/powerpoint/2010/main" val="30691761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A12FB0-D01A-4C61-8A3A-AA5E7C13FE06}" type="slidenum">
              <a:rPr lang="en-GB" smtClean="0"/>
              <a:t>‹#›</a:t>
            </a:fld>
            <a:endParaRPr lang="en-GB"/>
          </a:p>
        </p:txBody>
      </p:sp>
    </p:spTree>
    <p:extLst>
      <p:ext uri="{BB962C8B-B14F-4D97-AF65-F5344CB8AC3E}">
        <p14:creationId xmlns:p14="http://schemas.microsoft.com/office/powerpoint/2010/main" val="361793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A12FB0-D01A-4C61-8A3A-AA5E7C13FE06}" type="slidenum">
              <a:rPr lang="en-GB" smtClean="0"/>
              <a:t>‹#›</a:t>
            </a:fld>
            <a:endParaRPr lang="en-GB"/>
          </a:p>
        </p:txBody>
      </p:sp>
    </p:spTree>
    <p:extLst>
      <p:ext uri="{BB962C8B-B14F-4D97-AF65-F5344CB8AC3E}">
        <p14:creationId xmlns:p14="http://schemas.microsoft.com/office/powerpoint/2010/main" val="4094233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BA12FB0-D01A-4C61-8A3A-AA5E7C13FE06}" type="slidenum">
              <a:rPr lang="en-GB" smtClean="0"/>
              <a:t>‹#›</a:t>
            </a:fld>
            <a:endParaRPr lang="en-GB"/>
          </a:p>
        </p:txBody>
      </p:sp>
    </p:spTree>
    <p:extLst>
      <p:ext uri="{BB962C8B-B14F-4D97-AF65-F5344CB8AC3E}">
        <p14:creationId xmlns:p14="http://schemas.microsoft.com/office/powerpoint/2010/main" val="466921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BA12FB0-D01A-4C61-8A3A-AA5E7C13FE06}" type="slidenum">
              <a:rPr lang="en-GB" smtClean="0"/>
              <a:t>‹#›</a:t>
            </a:fld>
            <a:endParaRPr lang="en-GB"/>
          </a:p>
        </p:txBody>
      </p:sp>
    </p:spTree>
    <p:extLst>
      <p:ext uri="{BB962C8B-B14F-4D97-AF65-F5344CB8AC3E}">
        <p14:creationId xmlns:p14="http://schemas.microsoft.com/office/powerpoint/2010/main" val="2691080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BA12FB0-D01A-4C61-8A3A-AA5E7C13FE06}" type="slidenum">
              <a:rPr lang="en-GB" smtClean="0"/>
              <a:t>‹#›</a:t>
            </a:fld>
            <a:endParaRPr lang="en-GB"/>
          </a:p>
        </p:txBody>
      </p:sp>
    </p:spTree>
    <p:extLst>
      <p:ext uri="{BB962C8B-B14F-4D97-AF65-F5344CB8AC3E}">
        <p14:creationId xmlns:p14="http://schemas.microsoft.com/office/powerpoint/2010/main" val="19285632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A12FB0-D01A-4C61-8A3A-AA5E7C13FE06}" type="slidenum">
              <a:rPr lang="en-GB" smtClean="0"/>
              <a:t>‹#›</a:t>
            </a:fld>
            <a:endParaRPr lang="en-GB"/>
          </a:p>
        </p:txBody>
      </p:sp>
    </p:spTree>
    <p:extLst>
      <p:ext uri="{BB962C8B-B14F-4D97-AF65-F5344CB8AC3E}">
        <p14:creationId xmlns:p14="http://schemas.microsoft.com/office/powerpoint/2010/main" val="12592250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A12FB0-D01A-4C61-8A3A-AA5E7C13FE06}" type="slidenum">
              <a:rPr lang="en-GB" smtClean="0"/>
              <a:t>‹#›</a:t>
            </a:fld>
            <a:endParaRPr lang="en-GB"/>
          </a:p>
        </p:txBody>
      </p:sp>
    </p:spTree>
    <p:extLst>
      <p:ext uri="{BB962C8B-B14F-4D97-AF65-F5344CB8AC3E}">
        <p14:creationId xmlns:p14="http://schemas.microsoft.com/office/powerpoint/2010/main" val="22101471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A12FB0-D01A-4C61-8A3A-AA5E7C13FE06}" type="slidenum">
              <a:rPr lang="en-GB" smtClean="0"/>
              <a:t>‹#›</a:t>
            </a:fld>
            <a:endParaRPr lang="en-GB"/>
          </a:p>
        </p:txBody>
      </p:sp>
    </p:spTree>
    <p:extLst>
      <p:ext uri="{BB962C8B-B14F-4D97-AF65-F5344CB8AC3E}">
        <p14:creationId xmlns:p14="http://schemas.microsoft.com/office/powerpoint/2010/main" val="2885517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A12FB0-D01A-4C61-8A3A-AA5E7C13FE06}" type="slidenum">
              <a:rPr lang="en-GB" smtClean="0"/>
              <a:t>‹#›</a:t>
            </a:fld>
            <a:endParaRPr lang="en-GB"/>
          </a:p>
        </p:txBody>
      </p:sp>
    </p:spTree>
    <p:extLst>
      <p:ext uri="{BB962C8B-B14F-4D97-AF65-F5344CB8AC3E}">
        <p14:creationId xmlns:p14="http://schemas.microsoft.com/office/powerpoint/2010/main" val="3235151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A12FB0-D01A-4C61-8A3A-AA5E7C13FE06}" type="slidenum">
              <a:rPr lang="en-GB" smtClean="0"/>
              <a:t>‹#›</a:t>
            </a:fld>
            <a:endParaRPr lang="en-GB"/>
          </a:p>
        </p:txBody>
      </p:sp>
    </p:spTree>
    <p:extLst>
      <p:ext uri="{BB962C8B-B14F-4D97-AF65-F5344CB8AC3E}">
        <p14:creationId xmlns:p14="http://schemas.microsoft.com/office/powerpoint/2010/main" val="11258406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hcfs.org.uk/policies-3/"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908835" y="90135"/>
            <a:ext cx="4093029" cy="382894"/>
          </a:xfrm>
          <a:prstGeom prst="rect">
            <a:avLst/>
          </a:prstGeom>
          <a:solidFill>
            <a:srgbClr val="13BFDD"/>
          </a:solidFill>
          <a:ln>
            <a:solidFill>
              <a:srgbClr val="13BFDD"/>
            </a:solidFill>
          </a:ln>
        </p:spPr>
        <p:txBody>
          <a:bodyPr wrap="square" rtlCol="0">
            <a:spAutoFit/>
          </a:bodyPr>
          <a:lstStyle/>
          <a:p>
            <a:pPr algn="ctr"/>
            <a:r>
              <a:rPr lang="en-GB" b="1" dirty="0">
                <a:solidFill>
                  <a:schemeClr val="bg1"/>
                </a:solidFill>
                <a:latin typeface="+mj-lt"/>
              </a:rPr>
              <a:t>HCFS Quick Reference Safeguarding Guide</a:t>
            </a:r>
          </a:p>
        </p:txBody>
      </p:sp>
      <p:sp>
        <p:nvSpPr>
          <p:cNvPr id="6" name="TextBox 5"/>
          <p:cNvSpPr txBox="1"/>
          <p:nvPr/>
        </p:nvSpPr>
        <p:spPr>
          <a:xfrm>
            <a:off x="8098971" y="6475106"/>
            <a:ext cx="4093029" cy="382894"/>
          </a:xfrm>
          <a:prstGeom prst="rect">
            <a:avLst/>
          </a:prstGeom>
          <a:noFill/>
          <a:ln>
            <a:noFill/>
          </a:ln>
        </p:spPr>
        <p:txBody>
          <a:bodyPr wrap="square" rtlCol="0">
            <a:spAutoFit/>
          </a:bodyPr>
          <a:lstStyle/>
          <a:p>
            <a:pPr algn="r"/>
            <a:r>
              <a:rPr lang="en-GB" b="1" dirty="0">
                <a:solidFill>
                  <a:sysClr val="windowText" lastClr="000000"/>
                </a:solidFill>
                <a:latin typeface="+mj-lt"/>
              </a:rPr>
              <a:t>Last updated September 2025</a:t>
            </a:r>
          </a:p>
        </p:txBody>
      </p:sp>
      <p:sp>
        <p:nvSpPr>
          <p:cNvPr id="7" name="TextBox 6"/>
          <p:cNvSpPr txBox="1"/>
          <p:nvPr/>
        </p:nvSpPr>
        <p:spPr>
          <a:xfrm>
            <a:off x="247469" y="1521578"/>
            <a:ext cx="5198286" cy="2139047"/>
          </a:xfrm>
          <a:prstGeom prst="rect">
            <a:avLst/>
          </a:prstGeom>
          <a:noFill/>
          <a:ln w="57150">
            <a:solidFill>
              <a:srgbClr val="13BFDD"/>
            </a:solidFill>
          </a:ln>
        </p:spPr>
        <p:txBody>
          <a:bodyPr wrap="square" rtlCol="0">
            <a:spAutoFit/>
          </a:bodyPr>
          <a:lstStyle/>
          <a:p>
            <a:pPr algn="ctr"/>
            <a:r>
              <a:rPr lang="en-GB" sz="1600" b="1" u="sng" dirty="0">
                <a:latin typeface="+mj-lt"/>
              </a:rPr>
              <a:t>When and what might I be concerned about?</a:t>
            </a:r>
          </a:p>
          <a:p>
            <a:pPr algn="ctr"/>
            <a:endParaRPr lang="en-GB" sz="1050" b="1" u="sng" dirty="0">
              <a:latin typeface="+mj-lt"/>
            </a:endParaRPr>
          </a:p>
          <a:p>
            <a:pPr algn="ctr"/>
            <a:r>
              <a:rPr lang="en-GB" sz="1600" dirty="0">
                <a:latin typeface="+mj-lt"/>
              </a:rPr>
              <a:t>At any time you may be concerned about information which suggests a child is being neglected or experiencing physical, emotional or sexual harm. </a:t>
            </a:r>
          </a:p>
          <a:p>
            <a:pPr algn="ctr"/>
            <a:endParaRPr lang="en-GB" sz="1050" b="1" u="sng" dirty="0">
              <a:latin typeface="+mj-lt"/>
            </a:endParaRPr>
          </a:p>
          <a:p>
            <a:pPr algn="ctr"/>
            <a:r>
              <a:rPr lang="en-GB" sz="1600" dirty="0">
                <a:latin typeface="+mj-lt"/>
              </a:rPr>
              <a:t>You may observe physical signs, notice changes in the child’s behaviour or presentation, pick up signs of emotional distress or have a child disclose a harmful experience to you.</a:t>
            </a:r>
          </a:p>
        </p:txBody>
      </p:sp>
      <p:sp>
        <p:nvSpPr>
          <p:cNvPr id="8" name="TextBox 7"/>
          <p:cNvSpPr txBox="1"/>
          <p:nvPr/>
        </p:nvSpPr>
        <p:spPr>
          <a:xfrm>
            <a:off x="247469" y="3963978"/>
            <a:ext cx="7929289" cy="2631490"/>
          </a:xfrm>
          <a:prstGeom prst="rect">
            <a:avLst/>
          </a:prstGeom>
          <a:noFill/>
          <a:ln w="57150">
            <a:solidFill>
              <a:srgbClr val="13BFDD"/>
            </a:solidFill>
          </a:ln>
        </p:spPr>
        <p:txBody>
          <a:bodyPr wrap="square" rtlCol="0">
            <a:spAutoFit/>
          </a:bodyPr>
          <a:lstStyle/>
          <a:p>
            <a:pPr algn="ctr"/>
            <a:r>
              <a:rPr lang="en-GB" sz="1600" b="1" u="sng" dirty="0">
                <a:latin typeface="+mj-lt"/>
              </a:rPr>
              <a:t>What should I do if a child discloses that s/he is being harmed?</a:t>
            </a:r>
          </a:p>
          <a:p>
            <a:pPr algn="ctr"/>
            <a:r>
              <a:rPr lang="en-GB" sz="1600" dirty="0">
                <a:latin typeface="+mj-lt"/>
              </a:rPr>
              <a:t>1. Listen: Listen carefully to what is being said to you, do not interrupt. </a:t>
            </a:r>
          </a:p>
          <a:p>
            <a:pPr algn="ctr"/>
            <a:r>
              <a:rPr lang="en-GB" sz="1600" dirty="0">
                <a:latin typeface="+mj-lt"/>
              </a:rPr>
              <a:t>2. Reassure: Reassure the pupil that it is not their fault. Stress that it was the right thing to tell. Be calm, attentive and non-judgemental. </a:t>
            </a:r>
            <a:r>
              <a:rPr lang="en-GB" sz="1600" b="1" dirty="0">
                <a:solidFill>
                  <a:srgbClr val="FF0000"/>
                </a:solidFill>
                <a:latin typeface="+mj-lt"/>
              </a:rPr>
              <a:t>DO NOT</a:t>
            </a:r>
            <a:r>
              <a:rPr lang="en-GB" sz="1600" dirty="0">
                <a:solidFill>
                  <a:srgbClr val="FF0000"/>
                </a:solidFill>
                <a:latin typeface="+mj-lt"/>
              </a:rPr>
              <a:t> </a:t>
            </a:r>
            <a:r>
              <a:rPr lang="en-GB" sz="1600" dirty="0">
                <a:latin typeface="+mj-lt"/>
              </a:rPr>
              <a:t>promise to keep what is said secret. Ask non-leading questions </a:t>
            </a:r>
            <a:r>
              <a:rPr lang="en-GB" sz="1600" b="1" dirty="0">
                <a:solidFill>
                  <a:srgbClr val="13BFDD"/>
                </a:solidFill>
                <a:latin typeface="+mj-lt"/>
              </a:rPr>
              <a:t>(TED) </a:t>
            </a:r>
            <a:r>
              <a:rPr lang="en-GB" sz="1600" dirty="0">
                <a:latin typeface="+mj-lt"/>
              </a:rPr>
              <a:t>to clarify if necessary: </a:t>
            </a:r>
          </a:p>
          <a:p>
            <a:pPr algn="ctr"/>
            <a:r>
              <a:rPr lang="en-GB" sz="1600" b="1" u="sng" dirty="0">
                <a:solidFill>
                  <a:srgbClr val="13BFDD"/>
                </a:solidFill>
                <a:latin typeface="+mj-lt"/>
              </a:rPr>
              <a:t>T</a:t>
            </a:r>
            <a:r>
              <a:rPr lang="en-GB" sz="1600" dirty="0">
                <a:latin typeface="+mj-lt"/>
              </a:rPr>
              <a:t>ell me more …       </a:t>
            </a:r>
            <a:r>
              <a:rPr lang="en-GB" sz="1600" b="1" u="sng" dirty="0">
                <a:solidFill>
                  <a:srgbClr val="13BFDD"/>
                </a:solidFill>
                <a:latin typeface="+mj-lt"/>
              </a:rPr>
              <a:t>E</a:t>
            </a:r>
            <a:r>
              <a:rPr lang="en-GB" sz="1600" dirty="0">
                <a:latin typeface="+mj-lt"/>
              </a:rPr>
              <a:t>xplain that to me …     </a:t>
            </a:r>
            <a:r>
              <a:rPr lang="en-GB" sz="1600" b="1" u="sng" dirty="0">
                <a:solidFill>
                  <a:srgbClr val="13BFDD"/>
                </a:solidFill>
                <a:latin typeface="+mj-lt"/>
              </a:rPr>
              <a:t>D</a:t>
            </a:r>
            <a:r>
              <a:rPr lang="en-GB" sz="1600" dirty="0">
                <a:latin typeface="+mj-lt"/>
              </a:rPr>
              <a:t>escribe what happened …</a:t>
            </a:r>
          </a:p>
          <a:p>
            <a:pPr algn="ctr"/>
            <a:endParaRPr lang="en-GB" sz="1050" dirty="0">
              <a:latin typeface="+mj-lt"/>
            </a:endParaRPr>
          </a:p>
          <a:p>
            <a:pPr algn="ctr"/>
            <a:r>
              <a:rPr lang="en-GB" sz="1600" dirty="0">
                <a:latin typeface="+mj-lt"/>
              </a:rPr>
              <a:t>Then follow the steps in the flowchart to the right.</a:t>
            </a:r>
          </a:p>
          <a:p>
            <a:pPr algn="ctr"/>
            <a:endParaRPr lang="en-GB" sz="1050" dirty="0">
              <a:latin typeface="+mj-lt"/>
            </a:endParaRPr>
          </a:p>
          <a:p>
            <a:pPr algn="ctr"/>
            <a:r>
              <a:rPr lang="en-GB" sz="1600" dirty="0">
                <a:latin typeface="+mj-lt"/>
              </a:rPr>
              <a:t>The information you have may not be enough on it’s own for a Child Protection referral, however it will help your DSP to make a decisions about risk of harm to the child. </a:t>
            </a:r>
          </a:p>
        </p:txBody>
      </p:sp>
      <p:sp>
        <p:nvSpPr>
          <p:cNvPr id="10" name="TextBox 9"/>
          <p:cNvSpPr txBox="1"/>
          <p:nvPr/>
        </p:nvSpPr>
        <p:spPr>
          <a:xfrm>
            <a:off x="5654040" y="1728165"/>
            <a:ext cx="2522717" cy="1815882"/>
          </a:xfrm>
          <a:prstGeom prst="rect">
            <a:avLst/>
          </a:prstGeom>
          <a:noFill/>
          <a:ln w="57150">
            <a:solidFill>
              <a:srgbClr val="13BFDD"/>
            </a:solidFill>
          </a:ln>
        </p:spPr>
        <p:txBody>
          <a:bodyPr wrap="square" rtlCol="0">
            <a:spAutoFit/>
          </a:bodyPr>
          <a:lstStyle/>
          <a:p>
            <a:pPr algn="ctr"/>
            <a:r>
              <a:rPr lang="en-GB" sz="1600" b="1" dirty="0">
                <a:latin typeface="+mj-lt"/>
              </a:rPr>
              <a:t>Harm to a child can be caused by: </a:t>
            </a:r>
          </a:p>
          <a:p>
            <a:pPr algn="ctr"/>
            <a:r>
              <a:rPr lang="en-GB" sz="1600" dirty="0">
                <a:latin typeface="+mj-lt"/>
              </a:rPr>
              <a:t>A parent/carer</a:t>
            </a:r>
          </a:p>
          <a:p>
            <a:pPr algn="ctr"/>
            <a:r>
              <a:rPr lang="en-GB" sz="1600" dirty="0">
                <a:latin typeface="+mj-lt"/>
              </a:rPr>
              <a:t>A family member/friend</a:t>
            </a:r>
          </a:p>
          <a:p>
            <a:pPr algn="ctr"/>
            <a:r>
              <a:rPr lang="en-GB" sz="1600" dirty="0">
                <a:latin typeface="+mj-lt"/>
              </a:rPr>
              <a:t>Another child</a:t>
            </a:r>
          </a:p>
          <a:p>
            <a:pPr algn="ctr"/>
            <a:r>
              <a:rPr lang="en-GB" sz="1600" dirty="0">
                <a:latin typeface="+mj-lt"/>
              </a:rPr>
              <a:t>A stranger</a:t>
            </a:r>
          </a:p>
          <a:p>
            <a:pPr algn="ctr"/>
            <a:r>
              <a:rPr lang="en-GB" sz="1600" dirty="0">
                <a:latin typeface="+mj-lt"/>
              </a:rPr>
              <a:t>A member of staff/volunteer </a:t>
            </a:r>
          </a:p>
        </p:txBody>
      </p:sp>
      <p:sp>
        <p:nvSpPr>
          <p:cNvPr id="11" name="TextBox 10"/>
          <p:cNvSpPr txBox="1"/>
          <p:nvPr/>
        </p:nvSpPr>
        <p:spPr>
          <a:xfrm>
            <a:off x="1627028" y="266481"/>
            <a:ext cx="5901284" cy="954107"/>
          </a:xfrm>
          <a:prstGeom prst="rect">
            <a:avLst/>
          </a:prstGeom>
          <a:solidFill>
            <a:srgbClr val="13BFDD">
              <a:alpha val="10196"/>
            </a:srgbClr>
          </a:solidFill>
          <a:ln w="57150">
            <a:solidFill>
              <a:srgbClr val="13BFDD"/>
            </a:solidFill>
          </a:ln>
        </p:spPr>
        <p:txBody>
          <a:bodyPr wrap="square" rtlCol="0">
            <a:spAutoFit/>
          </a:bodyPr>
          <a:lstStyle/>
          <a:p>
            <a:pPr algn="ctr"/>
            <a:r>
              <a:rPr lang="en-GB" sz="2000" b="1" u="sng" dirty="0">
                <a:solidFill>
                  <a:srgbClr val="13BFDD"/>
                </a:solidFill>
                <a:latin typeface="+mj-lt"/>
              </a:rPr>
              <a:t>Remember</a:t>
            </a:r>
          </a:p>
          <a:p>
            <a:pPr algn="ctr"/>
            <a:r>
              <a:rPr lang="en-GB" b="1" dirty="0">
                <a:solidFill>
                  <a:srgbClr val="13BFDD"/>
                </a:solidFill>
                <a:latin typeface="+mj-lt"/>
              </a:rPr>
              <a:t>A disclosure is a highly confidential piece of information. You should not discuss it with anyone other than the DSP/DDSP. </a:t>
            </a:r>
          </a:p>
        </p:txBody>
      </p:sp>
      <p:sp>
        <p:nvSpPr>
          <p:cNvPr id="12" name="TextBox 11"/>
          <p:cNvSpPr txBox="1"/>
          <p:nvPr/>
        </p:nvSpPr>
        <p:spPr>
          <a:xfrm>
            <a:off x="8639033" y="630135"/>
            <a:ext cx="3248166" cy="400110"/>
          </a:xfrm>
          <a:prstGeom prst="rect">
            <a:avLst/>
          </a:prstGeom>
          <a:noFill/>
          <a:ln w="57150">
            <a:noFill/>
          </a:ln>
        </p:spPr>
        <p:txBody>
          <a:bodyPr wrap="square" rtlCol="0">
            <a:spAutoFit/>
          </a:bodyPr>
          <a:lstStyle/>
          <a:p>
            <a:pPr algn="ctr"/>
            <a:r>
              <a:rPr lang="en-GB" sz="2000" b="1" u="sng" dirty="0">
                <a:latin typeface="+mj-lt"/>
              </a:rPr>
              <a:t>What must I do?</a:t>
            </a:r>
            <a:endParaRPr lang="en-GB" sz="2000" u="sng" dirty="0">
              <a:latin typeface="+mj-lt"/>
            </a:endParaRPr>
          </a:p>
        </p:txBody>
      </p:sp>
      <p:sp>
        <p:nvSpPr>
          <p:cNvPr id="13" name="TextBox 12"/>
          <p:cNvSpPr txBox="1"/>
          <p:nvPr/>
        </p:nvSpPr>
        <p:spPr>
          <a:xfrm>
            <a:off x="8639033" y="1190459"/>
            <a:ext cx="3248166" cy="523220"/>
          </a:xfrm>
          <a:prstGeom prst="rect">
            <a:avLst/>
          </a:prstGeom>
          <a:solidFill>
            <a:srgbClr val="13BFDD">
              <a:alpha val="10196"/>
            </a:srgbClr>
          </a:solidFill>
          <a:ln w="57150">
            <a:solidFill>
              <a:srgbClr val="13BFDD"/>
            </a:solidFill>
          </a:ln>
        </p:spPr>
        <p:txBody>
          <a:bodyPr wrap="square" rtlCol="0">
            <a:spAutoFit/>
          </a:bodyPr>
          <a:lstStyle/>
          <a:p>
            <a:pPr algn="ctr"/>
            <a:r>
              <a:rPr lang="en-GB" sz="1400" b="1" u="sng" dirty="0">
                <a:solidFill>
                  <a:srgbClr val="FF0000"/>
                </a:solidFill>
                <a:latin typeface="+mj-lt"/>
              </a:rPr>
              <a:t>Recognise</a:t>
            </a:r>
          </a:p>
          <a:p>
            <a:pPr algn="ctr"/>
            <a:r>
              <a:rPr lang="en-GB" sz="1400" dirty="0">
                <a:latin typeface="+mj-lt"/>
              </a:rPr>
              <a:t>Recognise your concern</a:t>
            </a:r>
          </a:p>
        </p:txBody>
      </p:sp>
      <p:sp>
        <p:nvSpPr>
          <p:cNvPr id="14" name="TextBox 13"/>
          <p:cNvSpPr txBox="1"/>
          <p:nvPr/>
        </p:nvSpPr>
        <p:spPr>
          <a:xfrm>
            <a:off x="8639033" y="2321797"/>
            <a:ext cx="3248166" cy="523220"/>
          </a:xfrm>
          <a:prstGeom prst="rect">
            <a:avLst/>
          </a:prstGeom>
          <a:solidFill>
            <a:srgbClr val="13BFDD">
              <a:alpha val="10196"/>
            </a:srgbClr>
          </a:solidFill>
          <a:ln w="57150">
            <a:solidFill>
              <a:srgbClr val="13BFDD"/>
            </a:solidFill>
          </a:ln>
        </p:spPr>
        <p:txBody>
          <a:bodyPr wrap="square" rtlCol="0">
            <a:spAutoFit/>
          </a:bodyPr>
          <a:lstStyle/>
          <a:p>
            <a:pPr algn="ctr"/>
            <a:r>
              <a:rPr lang="en-GB" sz="1400" b="1" u="sng" dirty="0">
                <a:solidFill>
                  <a:srgbClr val="FF0000"/>
                </a:solidFill>
                <a:latin typeface="+mj-lt"/>
              </a:rPr>
              <a:t>Respond</a:t>
            </a:r>
          </a:p>
          <a:p>
            <a:pPr algn="ctr"/>
            <a:r>
              <a:rPr lang="en-GB" sz="1400" dirty="0">
                <a:latin typeface="+mj-lt"/>
              </a:rPr>
              <a:t>Inform the DSP/Deputy DSP without delay</a:t>
            </a:r>
          </a:p>
        </p:txBody>
      </p:sp>
      <p:sp>
        <p:nvSpPr>
          <p:cNvPr id="15" name="TextBox 14"/>
          <p:cNvSpPr txBox="1"/>
          <p:nvPr/>
        </p:nvSpPr>
        <p:spPr>
          <a:xfrm>
            <a:off x="8639033" y="3453135"/>
            <a:ext cx="3248166" cy="1169551"/>
          </a:xfrm>
          <a:prstGeom prst="rect">
            <a:avLst/>
          </a:prstGeom>
          <a:solidFill>
            <a:srgbClr val="13BFDD">
              <a:alpha val="10196"/>
            </a:srgbClr>
          </a:solidFill>
          <a:ln w="57150">
            <a:solidFill>
              <a:srgbClr val="13BFDD"/>
            </a:solidFill>
          </a:ln>
        </p:spPr>
        <p:txBody>
          <a:bodyPr wrap="square" rtlCol="0">
            <a:spAutoFit/>
          </a:bodyPr>
          <a:lstStyle/>
          <a:p>
            <a:pPr algn="ctr"/>
            <a:r>
              <a:rPr lang="en-GB" sz="1400" b="1" u="sng" dirty="0">
                <a:solidFill>
                  <a:srgbClr val="FF0000"/>
                </a:solidFill>
                <a:latin typeface="+mj-lt"/>
              </a:rPr>
              <a:t>Record</a:t>
            </a:r>
          </a:p>
          <a:p>
            <a:pPr algn="ctr"/>
            <a:r>
              <a:rPr lang="en-GB" sz="1400" dirty="0">
                <a:latin typeface="+mj-lt"/>
              </a:rPr>
              <a:t>Make a written record (using the child’s own words) on a </a:t>
            </a:r>
          </a:p>
          <a:p>
            <a:pPr algn="ctr"/>
            <a:r>
              <a:rPr lang="en-GB" sz="1400" b="1" dirty="0">
                <a:latin typeface="+mj-lt"/>
              </a:rPr>
              <a:t>Cause for Concern Form</a:t>
            </a:r>
            <a:r>
              <a:rPr lang="en-GB" sz="1400" dirty="0">
                <a:latin typeface="+mj-lt"/>
              </a:rPr>
              <a:t> (use additional paper if necessary)</a:t>
            </a:r>
          </a:p>
        </p:txBody>
      </p:sp>
      <p:sp>
        <p:nvSpPr>
          <p:cNvPr id="16" name="TextBox 15"/>
          <p:cNvSpPr txBox="1"/>
          <p:nvPr/>
        </p:nvSpPr>
        <p:spPr>
          <a:xfrm>
            <a:off x="8639034" y="5230804"/>
            <a:ext cx="3248166" cy="1169551"/>
          </a:xfrm>
          <a:prstGeom prst="rect">
            <a:avLst/>
          </a:prstGeom>
          <a:solidFill>
            <a:srgbClr val="13BFDD">
              <a:alpha val="10196"/>
            </a:srgbClr>
          </a:solidFill>
          <a:ln w="57150">
            <a:solidFill>
              <a:srgbClr val="13BFDD"/>
            </a:solidFill>
          </a:ln>
        </p:spPr>
        <p:txBody>
          <a:bodyPr wrap="square" rtlCol="0">
            <a:spAutoFit/>
          </a:bodyPr>
          <a:lstStyle/>
          <a:p>
            <a:pPr algn="ctr"/>
            <a:r>
              <a:rPr lang="en-GB" sz="1400" b="1" u="sng" dirty="0">
                <a:solidFill>
                  <a:srgbClr val="FF0000"/>
                </a:solidFill>
                <a:latin typeface="+mj-lt"/>
              </a:rPr>
              <a:t>Hand-over </a:t>
            </a:r>
          </a:p>
          <a:p>
            <a:pPr algn="ctr"/>
            <a:r>
              <a:rPr lang="en-GB" sz="1400" dirty="0">
                <a:latin typeface="+mj-lt"/>
              </a:rPr>
              <a:t>Pass the record </a:t>
            </a:r>
            <a:r>
              <a:rPr lang="en-GB" sz="1400" u="sng" dirty="0">
                <a:latin typeface="+mj-lt"/>
              </a:rPr>
              <a:t>directly</a:t>
            </a:r>
            <a:r>
              <a:rPr lang="en-GB" sz="1400" dirty="0">
                <a:latin typeface="+mj-lt"/>
              </a:rPr>
              <a:t> to </a:t>
            </a:r>
            <a:r>
              <a:rPr lang="en-GB" sz="1400">
                <a:latin typeface="+mj-lt"/>
              </a:rPr>
              <a:t>the </a:t>
            </a:r>
          </a:p>
          <a:p>
            <a:pPr algn="ctr"/>
            <a:r>
              <a:rPr lang="en-GB" sz="1400">
                <a:latin typeface="+mj-lt"/>
              </a:rPr>
              <a:t>DSP/Deputy </a:t>
            </a:r>
            <a:r>
              <a:rPr lang="en-GB" sz="1400" dirty="0">
                <a:latin typeface="+mj-lt"/>
              </a:rPr>
              <a:t>DSP </a:t>
            </a:r>
          </a:p>
          <a:p>
            <a:pPr algn="ctr"/>
            <a:r>
              <a:rPr lang="en-GB" sz="1400" b="1" dirty="0">
                <a:latin typeface="+mj-lt"/>
              </a:rPr>
              <a:t>Do not discuss the disclosure with anyone else</a:t>
            </a:r>
          </a:p>
        </p:txBody>
      </p:sp>
      <p:sp>
        <p:nvSpPr>
          <p:cNvPr id="17" name="Down Arrow 16"/>
          <p:cNvSpPr/>
          <p:nvPr/>
        </p:nvSpPr>
        <p:spPr>
          <a:xfrm>
            <a:off x="10027192" y="1737587"/>
            <a:ext cx="477671" cy="560030"/>
          </a:xfrm>
          <a:prstGeom prst="downArrow">
            <a:avLst/>
          </a:prstGeom>
          <a:solidFill>
            <a:srgbClr val="13BFDD">
              <a:alpha val="10196"/>
            </a:srgbClr>
          </a:solidFill>
          <a:ln>
            <a:solidFill>
              <a:srgbClr val="13BF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Down Arrow 17"/>
          <p:cNvSpPr/>
          <p:nvPr/>
        </p:nvSpPr>
        <p:spPr>
          <a:xfrm>
            <a:off x="10024279" y="2869196"/>
            <a:ext cx="477671" cy="555757"/>
          </a:xfrm>
          <a:prstGeom prst="downArrow">
            <a:avLst/>
          </a:prstGeom>
          <a:solidFill>
            <a:srgbClr val="13BFDD">
              <a:alpha val="10196"/>
            </a:srgbClr>
          </a:solidFill>
          <a:ln>
            <a:solidFill>
              <a:srgbClr val="13BF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Down Arrow 18"/>
          <p:cNvSpPr/>
          <p:nvPr/>
        </p:nvSpPr>
        <p:spPr>
          <a:xfrm>
            <a:off x="10024278" y="4636720"/>
            <a:ext cx="477671" cy="565902"/>
          </a:xfrm>
          <a:prstGeom prst="downArrow">
            <a:avLst/>
          </a:prstGeom>
          <a:solidFill>
            <a:srgbClr val="13BFDD">
              <a:alpha val="10196"/>
            </a:srgbClr>
          </a:solidFill>
          <a:ln>
            <a:solidFill>
              <a:srgbClr val="13BF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t="16365" b="17818"/>
          <a:stretch/>
        </p:blipFill>
        <p:spPr>
          <a:xfrm>
            <a:off x="83127" y="123650"/>
            <a:ext cx="1313411" cy="1118717"/>
          </a:xfrm>
          <a:prstGeom prst="rect">
            <a:avLst/>
          </a:prstGeom>
        </p:spPr>
      </p:pic>
    </p:spTree>
    <p:extLst>
      <p:ext uri="{BB962C8B-B14F-4D97-AF65-F5344CB8AC3E}">
        <p14:creationId xmlns:p14="http://schemas.microsoft.com/office/powerpoint/2010/main" val="32303818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908835" y="90135"/>
            <a:ext cx="4093029" cy="382894"/>
          </a:xfrm>
          <a:prstGeom prst="rect">
            <a:avLst/>
          </a:prstGeom>
          <a:solidFill>
            <a:srgbClr val="13BFDD"/>
          </a:solidFill>
          <a:ln>
            <a:solidFill>
              <a:srgbClr val="13BFDD"/>
            </a:solidFill>
          </a:ln>
        </p:spPr>
        <p:txBody>
          <a:bodyPr wrap="square" rtlCol="0">
            <a:spAutoFit/>
          </a:bodyPr>
          <a:lstStyle/>
          <a:p>
            <a:pPr algn="ctr"/>
            <a:r>
              <a:rPr lang="en-GB" b="1" dirty="0">
                <a:solidFill>
                  <a:schemeClr val="bg1"/>
                </a:solidFill>
                <a:latin typeface="+mj-lt"/>
              </a:rPr>
              <a:t>HCFS Quick Reference Safeguarding Guide</a:t>
            </a:r>
          </a:p>
        </p:txBody>
      </p:sp>
      <p:sp>
        <p:nvSpPr>
          <p:cNvPr id="6" name="TextBox 5"/>
          <p:cNvSpPr txBox="1"/>
          <p:nvPr/>
        </p:nvSpPr>
        <p:spPr>
          <a:xfrm>
            <a:off x="8098971" y="6475106"/>
            <a:ext cx="4093029" cy="382894"/>
          </a:xfrm>
          <a:prstGeom prst="rect">
            <a:avLst/>
          </a:prstGeom>
          <a:noFill/>
          <a:ln>
            <a:noFill/>
          </a:ln>
        </p:spPr>
        <p:txBody>
          <a:bodyPr wrap="square" rtlCol="0">
            <a:spAutoFit/>
          </a:bodyPr>
          <a:lstStyle/>
          <a:p>
            <a:pPr algn="r"/>
            <a:r>
              <a:rPr lang="en-GB" b="1" dirty="0">
                <a:solidFill>
                  <a:sysClr val="windowText" lastClr="000000"/>
                </a:solidFill>
                <a:latin typeface="+mj-lt"/>
              </a:rPr>
              <a:t>Last updated September 2025</a:t>
            </a:r>
          </a:p>
        </p:txBody>
      </p:sp>
      <p:sp>
        <p:nvSpPr>
          <p:cNvPr id="11" name="TextBox 10"/>
          <p:cNvSpPr txBox="1"/>
          <p:nvPr/>
        </p:nvSpPr>
        <p:spPr>
          <a:xfrm>
            <a:off x="1627028" y="266481"/>
            <a:ext cx="5901284" cy="954107"/>
          </a:xfrm>
          <a:prstGeom prst="rect">
            <a:avLst/>
          </a:prstGeom>
          <a:solidFill>
            <a:srgbClr val="13BFDD">
              <a:alpha val="10196"/>
            </a:srgbClr>
          </a:solidFill>
          <a:ln w="57150">
            <a:solidFill>
              <a:srgbClr val="13BFDD"/>
            </a:solidFill>
          </a:ln>
        </p:spPr>
        <p:txBody>
          <a:bodyPr wrap="square" rtlCol="0">
            <a:spAutoFit/>
          </a:bodyPr>
          <a:lstStyle/>
          <a:p>
            <a:pPr algn="ctr"/>
            <a:r>
              <a:rPr lang="en-GB" sz="2000" b="1" u="sng" dirty="0">
                <a:solidFill>
                  <a:srgbClr val="13BFDD"/>
                </a:solidFill>
                <a:latin typeface="+mj-lt"/>
              </a:rPr>
              <a:t>Remember</a:t>
            </a:r>
          </a:p>
          <a:p>
            <a:pPr algn="ctr"/>
            <a:r>
              <a:rPr lang="en-GB" b="1" dirty="0">
                <a:solidFill>
                  <a:srgbClr val="13BFDD"/>
                </a:solidFill>
                <a:latin typeface="+mj-lt"/>
              </a:rPr>
              <a:t>A disclosure is a highly confidential piece of information. You should not discuss it with anyone other than the DSP/DDSP. </a:t>
            </a:r>
          </a:p>
        </p:txBody>
      </p:sp>
      <p:sp>
        <p:nvSpPr>
          <p:cNvPr id="12" name="TextBox 11"/>
          <p:cNvSpPr txBox="1"/>
          <p:nvPr/>
        </p:nvSpPr>
        <p:spPr>
          <a:xfrm>
            <a:off x="8637490" y="1558377"/>
            <a:ext cx="3248166" cy="400110"/>
          </a:xfrm>
          <a:prstGeom prst="rect">
            <a:avLst/>
          </a:prstGeom>
          <a:solidFill>
            <a:srgbClr val="13BFDD"/>
          </a:solidFill>
          <a:ln w="57150">
            <a:solidFill>
              <a:srgbClr val="13BFDD"/>
            </a:solidFill>
          </a:ln>
        </p:spPr>
        <p:txBody>
          <a:bodyPr wrap="square" rtlCol="0">
            <a:spAutoFit/>
          </a:bodyPr>
          <a:lstStyle/>
          <a:p>
            <a:pPr algn="ctr"/>
            <a:r>
              <a:rPr lang="en-GB" sz="2000" b="1" u="sng" dirty="0">
                <a:solidFill>
                  <a:schemeClr val="bg1"/>
                </a:solidFill>
                <a:latin typeface="+mj-lt"/>
              </a:rPr>
              <a:t>Important Contacts</a:t>
            </a:r>
            <a:endParaRPr lang="en-GB" sz="2000" u="sng" dirty="0">
              <a:solidFill>
                <a:schemeClr val="bg1"/>
              </a:solidFill>
              <a:latin typeface="+mj-lt"/>
            </a:endParaRPr>
          </a:p>
        </p:txBody>
      </p:sp>
      <p:sp>
        <p:nvSpPr>
          <p:cNvPr id="13" name="TextBox 12"/>
          <p:cNvSpPr txBox="1"/>
          <p:nvPr/>
        </p:nvSpPr>
        <p:spPr>
          <a:xfrm>
            <a:off x="8637490" y="1979385"/>
            <a:ext cx="3248166" cy="3785652"/>
          </a:xfrm>
          <a:prstGeom prst="rect">
            <a:avLst/>
          </a:prstGeom>
          <a:noFill/>
          <a:ln w="57150">
            <a:solidFill>
              <a:srgbClr val="13BFDD"/>
            </a:solidFill>
          </a:ln>
        </p:spPr>
        <p:txBody>
          <a:bodyPr wrap="square" rtlCol="0">
            <a:spAutoFit/>
          </a:bodyPr>
          <a:lstStyle/>
          <a:p>
            <a:pPr algn="ctr"/>
            <a:endParaRPr lang="en-GB" sz="1600" b="1" dirty="0">
              <a:latin typeface="+mj-lt"/>
            </a:endParaRPr>
          </a:p>
          <a:p>
            <a:pPr algn="ctr"/>
            <a:r>
              <a:rPr lang="en-GB" sz="1600" b="1" dirty="0">
                <a:latin typeface="+mj-lt"/>
              </a:rPr>
              <a:t>The Designated Safeguarding Person (DSP) at HCFS is: </a:t>
            </a:r>
          </a:p>
          <a:p>
            <a:pPr algn="ctr"/>
            <a:r>
              <a:rPr lang="en-GB" sz="1600" dirty="0">
                <a:solidFill>
                  <a:srgbClr val="FF0000"/>
                </a:solidFill>
                <a:latin typeface="+mj-lt"/>
              </a:rPr>
              <a:t>Victoria Hobson (Principal)</a:t>
            </a:r>
          </a:p>
          <a:p>
            <a:pPr algn="ctr"/>
            <a:endParaRPr lang="en-GB" sz="1600" dirty="0">
              <a:solidFill>
                <a:srgbClr val="FF0000"/>
              </a:solidFill>
              <a:latin typeface="+mj-lt"/>
            </a:endParaRPr>
          </a:p>
          <a:p>
            <a:pPr algn="ctr"/>
            <a:r>
              <a:rPr lang="en-GB" sz="1600" b="1" dirty="0">
                <a:latin typeface="+mj-lt"/>
              </a:rPr>
              <a:t>The Deputy Safeguarding Persons (DDSP) at HCFS are: </a:t>
            </a:r>
          </a:p>
          <a:p>
            <a:pPr algn="ctr"/>
            <a:r>
              <a:rPr lang="en-GB" sz="1600" dirty="0">
                <a:solidFill>
                  <a:srgbClr val="FF0000"/>
                </a:solidFill>
                <a:latin typeface="+mj-lt"/>
              </a:rPr>
              <a:t>Jo Pape (Vice Principal)</a:t>
            </a:r>
          </a:p>
          <a:p>
            <a:pPr algn="ctr"/>
            <a:r>
              <a:rPr lang="en-GB" sz="1600" dirty="0">
                <a:solidFill>
                  <a:srgbClr val="FF0000"/>
                </a:solidFill>
                <a:latin typeface="+mj-lt"/>
              </a:rPr>
              <a:t>Ellen Summers (AVP Pastoral)</a:t>
            </a:r>
          </a:p>
          <a:p>
            <a:pPr algn="ctr"/>
            <a:r>
              <a:rPr lang="en-GB" sz="1600" dirty="0">
                <a:solidFill>
                  <a:srgbClr val="FF0000"/>
                </a:solidFill>
                <a:latin typeface="+mj-lt"/>
              </a:rPr>
              <a:t>Ashley Holmes (SENCO)</a:t>
            </a:r>
          </a:p>
          <a:p>
            <a:pPr algn="ctr"/>
            <a:endParaRPr lang="en-GB" sz="1600" i="1" dirty="0">
              <a:solidFill>
                <a:srgbClr val="FF0000"/>
              </a:solidFill>
              <a:latin typeface="+mj-lt"/>
            </a:endParaRPr>
          </a:p>
          <a:p>
            <a:pPr algn="ctr"/>
            <a:r>
              <a:rPr lang="en-GB" sz="1600" b="1" dirty="0">
                <a:latin typeface="+mj-lt"/>
              </a:rPr>
              <a:t>The HCFS Chair of Trustees is: </a:t>
            </a:r>
          </a:p>
          <a:p>
            <a:pPr algn="ctr"/>
            <a:r>
              <a:rPr lang="en-GB" sz="1600" dirty="0">
                <a:solidFill>
                  <a:srgbClr val="FF0000"/>
                </a:solidFill>
                <a:latin typeface="+mj-lt"/>
              </a:rPr>
              <a:t>Maxine </a:t>
            </a:r>
            <a:r>
              <a:rPr lang="en-GB" sz="1600" dirty="0" err="1">
                <a:solidFill>
                  <a:srgbClr val="FF0000"/>
                </a:solidFill>
                <a:latin typeface="+mj-lt"/>
              </a:rPr>
              <a:t>Kinghorn</a:t>
            </a:r>
            <a:r>
              <a:rPr lang="en-GB" sz="1600" dirty="0">
                <a:solidFill>
                  <a:srgbClr val="FF0000"/>
                </a:solidFill>
                <a:latin typeface="+mj-lt"/>
              </a:rPr>
              <a:t> (contactable through the school office)</a:t>
            </a:r>
          </a:p>
          <a:p>
            <a:pPr algn="ctr"/>
            <a:endParaRPr lang="en-GB" sz="1600" dirty="0">
              <a:solidFill>
                <a:srgbClr val="FF0000"/>
              </a:solidFill>
              <a:latin typeface="+mj-lt"/>
            </a:endParaRPr>
          </a:p>
        </p:txBody>
      </p:sp>
      <p:sp>
        <p:nvSpPr>
          <p:cNvPr id="21" name="TextBox 20"/>
          <p:cNvSpPr txBox="1"/>
          <p:nvPr/>
        </p:nvSpPr>
        <p:spPr>
          <a:xfrm>
            <a:off x="247468" y="1558377"/>
            <a:ext cx="7929289" cy="4016484"/>
          </a:xfrm>
          <a:prstGeom prst="rect">
            <a:avLst/>
          </a:prstGeom>
          <a:noFill/>
          <a:ln w="57150">
            <a:solidFill>
              <a:srgbClr val="13BFDD"/>
            </a:solidFill>
          </a:ln>
        </p:spPr>
        <p:txBody>
          <a:bodyPr wrap="square" rtlCol="0">
            <a:spAutoFit/>
          </a:bodyPr>
          <a:lstStyle/>
          <a:p>
            <a:pPr algn="ctr"/>
            <a:r>
              <a:rPr lang="en-GB" sz="1700" b="1" u="sng" dirty="0">
                <a:latin typeface="+mj-lt"/>
              </a:rPr>
              <a:t>What will happen after I have written a Cause for Concern Form? </a:t>
            </a:r>
          </a:p>
          <a:p>
            <a:pPr algn="ctr"/>
            <a:r>
              <a:rPr lang="en-GB" sz="1700" dirty="0">
                <a:latin typeface="+mj-lt"/>
              </a:rPr>
              <a:t>Once you have passed it on directly to the DSP the disclosure becomes their responsibility. </a:t>
            </a:r>
            <a:r>
              <a:rPr lang="en-GB" sz="1700" b="1" dirty="0">
                <a:latin typeface="+mj-lt"/>
              </a:rPr>
              <a:t>They will decide what, if any, information will be shared with you moving forwards. </a:t>
            </a:r>
          </a:p>
          <a:p>
            <a:pPr algn="ctr"/>
            <a:endParaRPr lang="en-GB" sz="1700" b="1" dirty="0">
              <a:latin typeface="+mj-lt"/>
            </a:endParaRPr>
          </a:p>
          <a:p>
            <a:pPr algn="ctr"/>
            <a:r>
              <a:rPr lang="en-GB" sz="1700" b="1" u="sng" dirty="0">
                <a:latin typeface="+mj-lt"/>
              </a:rPr>
              <a:t>What should I do if the alleged abuser is a member of the school staff? </a:t>
            </a:r>
          </a:p>
          <a:p>
            <a:pPr algn="ctr"/>
            <a:r>
              <a:rPr lang="en-GB" sz="1700" dirty="0">
                <a:latin typeface="+mj-lt"/>
              </a:rPr>
              <a:t>If your concern is about a staff member or volunteer, you should report this to the Principal. If your concern is about the Principal you should report such allegations to the Chair of Trustees.</a:t>
            </a:r>
          </a:p>
          <a:p>
            <a:pPr algn="ctr"/>
            <a:endParaRPr lang="en-GB" sz="1700" dirty="0">
              <a:latin typeface="+mj-lt"/>
            </a:endParaRPr>
          </a:p>
          <a:p>
            <a:pPr algn="ctr"/>
            <a:r>
              <a:rPr lang="en-GB" sz="1700" b="1" u="sng" dirty="0">
                <a:latin typeface="+mj-lt"/>
              </a:rPr>
              <a:t>How do I ensure my behaviour is always appropriate? </a:t>
            </a:r>
          </a:p>
          <a:p>
            <a:pPr algn="ctr"/>
            <a:r>
              <a:rPr lang="en-GB" sz="1700" dirty="0">
                <a:latin typeface="+mj-lt"/>
              </a:rPr>
              <a:t>Every member of school staff has read and had training on the ‘Keeping Children Safe in Education Document’ as well as the school’s safeguarding policies and all risk assessments. Should you have concerns regarding appropriate behaviour, refer to these documents. </a:t>
            </a:r>
          </a:p>
        </p:txBody>
      </p:sp>
      <p:sp>
        <p:nvSpPr>
          <p:cNvPr id="22" name="TextBox 21"/>
          <p:cNvSpPr txBox="1"/>
          <p:nvPr/>
        </p:nvSpPr>
        <p:spPr>
          <a:xfrm>
            <a:off x="247468" y="5805694"/>
            <a:ext cx="7929289" cy="584775"/>
          </a:xfrm>
          <a:prstGeom prst="rect">
            <a:avLst/>
          </a:prstGeom>
          <a:noFill/>
          <a:ln w="57150">
            <a:solidFill>
              <a:srgbClr val="13BFDD"/>
            </a:solidFill>
          </a:ln>
        </p:spPr>
        <p:txBody>
          <a:bodyPr wrap="square" rtlCol="0">
            <a:spAutoFit/>
          </a:bodyPr>
          <a:lstStyle/>
          <a:p>
            <a:pPr algn="ctr"/>
            <a:r>
              <a:rPr lang="en-GB" sz="1600" dirty="0">
                <a:latin typeface="+mj-lt"/>
              </a:rPr>
              <a:t>The most up to date version of the school’s Child Protection Policy is available on the school website: </a:t>
            </a:r>
            <a:r>
              <a:rPr lang="en-GB" sz="1600" dirty="0">
                <a:latin typeface="+mj-lt"/>
                <a:hlinkClick r:id="rId2"/>
              </a:rPr>
              <a:t>https://www.hcfs.org.uk/policies-3/</a:t>
            </a:r>
            <a:r>
              <a:rPr lang="en-GB" sz="1600" dirty="0">
                <a:latin typeface="+mj-lt"/>
              </a:rPr>
              <a:t> </a:t>
            </a:r>
          </a:p>
        </p:txBody>
      </p:sp>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t="16365" b="17818"/>
          <a:stretch/>
        </p:blipFill>
        <p:spPr>
          <a:xfrm>
            <a:off x="83127" y="123650"/>
            <a:ext cx="1313411" cy="1118717"/>
          </a:xfrm>
          <a:prstGeom prst="rect">
            <a:avLst/>
          </a:prstGeom>
        </p:spPr>
      </p:pic>
    </p:spTree>
    <p:extLst>
      <p:ext uri="{BB962C8B-B14F-4D97-AF65-F5344CB8AC3E}">
        <p14:creationId xmlns:p14="http://schemas.microsoft.com/office/powerpoint/2010/main" val="4651348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952FFA8FB36A747ABCFEF203BA74900" ma:contentTypeVersion="13" ma:contentTypeDescription="Create a new document." ma:contentTypeScope="" ma:versionID="b2ffc516440e0e8ab24775729d6dd604">
  <xsd:schema xmlns:xsd="http://www.w3.org/2001/XMLSchema" xmlns:xs="http://www.w3.org/2001/XMLSchema" xmlns:p="http://schemas.microsoft.com/office/2006/metadata/properties" xmlns:ns2="3661c1a1-8b47-4541-8ff1-561a6dbff68a" xmlns:ns3="768692d5-f6a6-4609-8da5-975c343f03d3" targetNamespace="http://schemas.microsoft.com/office/2006/metadata/properties" ma:root="true" ma:fieldsID="b0e3d9ecd36b25f1f70ef573dd378939" ns2:_="" ns3:_="">
    <xsd:import namespace="3661c1a1-8b47-4541-8ff1-561a6dbff68a"/>
    <xsd:import namespace="768692d5-f6a6-4609-8da5-975c343f03d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BillingMetadata"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661c1a1-8b47-4541-8ff1-561a6dbff68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3401e7f5-bcf9-4e0e-aaf2-d28ff0e64317" ma:termSetId="09814cd3-568e-fe90-9814-8d621ff8fb84" ma:anchorId="fba54fb3-c3e1-fe81-a776-ca4b69148c4d" ma:open="true" ma:isKeyword="false">
      <xsd:complexType>
        <xsd:sequence>
          <xsd:element ref="pc:Terms" minOccurs="0" maxOccurs="1"/>
        </xsd:sequence>
      </xsd:complexType>
    </xsd:element>
    <xsd:element name="MediaServiceBillingMetadata" ma:index="19" nillable="true" ma:displayName="MediaServiceBillingMetadata" ma:hidden="true" ma:internalName="MediaServiceBillingMetadata" ma:readOnly="true">
      <xsd:simpleType>
        <xsd:restriction base="dms:Note"/>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68692d5-f6a6-4609-8da5-975c343f03d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6230fb5-9a98-46c9-9a82-4d965e933242}" ma:internalName="TaxCatchAll" ma:showField="CatchAllData" ma:web="768692d5-f6a6-4609-8da5-975c343f03d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768692d5-f6a6-4609-8da5-975c343f03d3" xsi:nil="true"/>
    <lcf76f155ced4ddcb4097134ff3c332f xmlns="3661c1a1-8b47-4541-8ff1-561a6dbff68a">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6359EE0-20F4-4101-B929-B5E793EB18E0}">
  <ds:schemaRefs>
    <ds:schemaRef ds:uri="http://schemas.microsoft.com/sharepoint/v3/contenttype/forms"/>
  </ds:schemaRefs>
</ds:datastoreItem>
</file>

<file path=customXml/itemProps2.xml><?xml version="1.0" encoding="utf-8"?>
<ds:datastoreItem xmlns:ds="http://schemas.openxmlformats.org/officeDocument/2006/customXml" ds:itemID="{F7688CE7-3191-4DF8-AE28-ED72769F30B9}"/>
</file>

<file path=customXml/itemProps3.xml><?xml version="1.0" encoding="utf-8"?>
<ds:datastoreItem xmlns:ds="http://schemas.openxmlformats.org/officeDocument/2006/customXml" ds:itemID="{FC833832-F409-4586-9861-B67520E2481D}">
  <ds:schemaRefs>
    <ds:schemaRef ds:uri="http://schemas.microsoft.com/office/2006/metadata/properties"/>
    <ds:schemaRef ds:uri="http://schemas.microsoft.com/office/infopath/2007/PartnerControls"/>
    <ds:schemaRef ds:uri="768692d5-f6a6-4609-8da5-975c343f03d3"/>
    <ds:schemaRef ds:uri="557795d0-8224-4842-9235-30a0ecb45c77"/>
  </ds:schemaRefs>
</ds:datastoreItem>
</file>

<file path=docProps/app.xml><?xml version="1.0" encoding="utf-8"?>
<Properties xmlns="http://schemas.openxmlformats.org/officeDocument/2006/extended-properties" xmlns:vt="http://schemas.openxmlformats.org/officeDocument/2006/docPropsVTypes">
  <TotalTime>87</TotalTime>
  <Words>616</Words>
  <Application>Microsoft Office PowerPoint</Application>
  <PresentationFormat>Widescreen</PresentationFormat>
  <Paragraphs>60</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Company>HP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VHobson</dc:creator>
  <cp:lastModifiedBy>Mrs Victoria Hobson</cp:lastModifiedBy>
  <cp:revision>20</cp:revision>
  <cp:lastPrinted>2023-09-25T09:34:06Z</cp:lastPrinted>
  <dcterms:created xsi:type="dcterms:W3CDTF">2021-10-19T15:51:09Z</dcterms:created>
  <dcterms:modified xsi:type="dcterms:W3CDTF">2025-08-19T09:20:18Z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0x010100D952FFA8FB36A747ABCFEF203BA74900</vt:lpwstr>
  </property>
  <property fmtid="{D5CDD505-2E9C-101B-9397-08002B2CF9AE}" pid="3" name="Order">
    <vt:r8>637200</vt:r8>
  </property>
  <property fmtid="{D5CDD505-2E9C-101B-9397-08002B2CF9AE}" pid="4" name="MediaServiceImageTags">
    <vt:lpwstr/>
  </property>
</Properties>
</file>