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2"/>
  </p:notesMasterIdLst>
  <p:sldIdLst>
    <p:sldId id="388" r:id="rId5"/>
    <p:sldId id="1216" r:id="rId6"/>
    <p:sldId id="1248" r:id="rId7"/>
    <p:sldId id="1249" r:id="rId8"/>
    <p:sldId id="1388" r:id="rId9"/>
    <p:sldId id="1389" r:id="rId10"/>
    <p:sldId id="1390" r:id="rId11"/>
    <p:sldId id="1391" r:id="rId12"/>
    <p:sldId id="1392" r:id="rId13"/>
    <p:sldId id="1393" r:id="rId14"/>
    <p:sldId id="1394" r:id="rId15"/>
    <p:sldId id="1395" r:id="rId16"/>
    <p:sldId id="1396" r:id="rId17"/>
    <p:sldId id="1250" r:id="rId18"/>
    <p:sldId id="1194" r:id="rId19"/>
    <p:sldId id="1180" r:id="rId20"/>
    <p:sldId id="386" r:id="rId21"/>
    <p:sldId id="348" r:id="rId22"/>
    <p:sldId id="1244" r:id="rId23"/>
    <p:sldId id="1240" r:id="rId24"/>
    <p:sldId id="1522" r:id="rId25"/>
    <p:sldId id="1523" r:id="rId26"/>
    <p:sldId id="1524" r:id="rId27"/>
    <p:sldId id="1525" r:id="rId28"/>
    <p:sldId id="1439" r:id="rId29"/>
    <p:sldId id="1397" r:id="rId30"/>
    <p:sldId id="1398" r:id="rId31"/>
    <p:sldId id="499" r:id="rId32"/>
    <p:sldId id="263" r:id="rId33"/>
    <p:sldId id="446" r:id="rId34"/>
    <p:sldId id="1241" r:id="rId35"/>
    <p:sldId id="1245" r:id="rId36"/>
    <p:sldId id="1526" r:id="rId37"/>
    <p:sldId id="1466" r:id="rId38"/>
    <p:sldId id="1467" r:id="rId39"/>
    <p:sldId id="1468" r:id="rId40"/>
    <p:sldId id="1469" r:id="rId41"/>
    <p:sldId id="1470" r:id="rId42"/>
    <p:sldId id="1471" r:id="rId43"/>
    <p:sldId id="1472" r:id="rId44"/>
    <p:sldId id="1528" r:id="rId45"/>
    <p:sldId id="1527" r:id="rId46"/>
    <p:sldId id="366" r:id="rId47"/>
    <p:sldId id="367" r:id="rId48"/>
    <p:sldId id="1165" r:id="rId49"/>
    <p:sldId id="1145" r:id="rId50"/>
    <p:sldId id="1529" r:id="rId51"/>
    <p:sldId id="1530" r:id="rId52"/>
    <p:sldId id="1531" r:id="rId53"/>
    <p:sldId id="1208" r:id="rId54"/>
    <p:sldId id="1533" r:id="rId55"/>
    <p:sldId id="1534" r:id="rId56"/>
    <p:sldId id="1167" r:id="rId57"/>
    <p:sldId id="1147" r:id="rId58"/>
    <p:sldId id="268" r:id="rId59"/>
    <p:sldId id="327" r:id="rId60"/>
    <p:sldId id="337" r:id="rId61"/>
    <p:sldId id="450" r:id="rId62"/>
    <p:sldId id="1535" r:id="rId63"/>
    <p:sldId id="1243" r:id="rId64"/>
    <p:sldId id="1412" r:id="rId65"/>
    <p:sldId id="1413" r:id="rId66"/>
    <p:sldId id="1414" r:id="rId67"/>
    <p:sldId id="1415" r:id="rId68"/>
    <p:sldId id="1536" r:id="rId69"/>
    <p:sldId id="504" r:id="rId70"/>
    <p:sldId id="1537"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onday English" id="{4CC0DAEF-DBF4-4B2C-8A62-BDA2ECB55E0B}">
          <p14:sldIdLst>
            <p14:sldId id="388"/>
            <p14:sldId id="1216"/>
            <p14:sldId id="1248"/>
            <p14:sldId id="1249"/>
            <p14:sldId id="1388"/>
            <p14:sldId id="1389"/>
            <p14:sldId id="1390"/>
            <p14:sldId id="1391"/>
            <p14:sldId id="1392"/>
            <p14:sldId id="1393"/>
            <p14:sldId id="1394"/>
            <p14:sldId id="1395"/>
            <p14:sldId id="1396"/>
            <p14:sldId id="1250"/>
            <p14:sldId id="1194"/>
            <p14:sldId id="1180"/>
          </p14:sldIdLst>
        </p14:section>
        <p14:section name="Tuesday Handwriting" id="{A69EAF48-6252-4F2C-B0F9-592E5DD25170}">
          <p14:sldIdLst>
            <p14:sldId id="386"/>
          </p14:sldIdLst>
        </p14:section>
        <p14:section name="Tuesday English" id="{3C48D180-BA02-4D4D-9B9D-14E8808FAC11}">
          <p14:sldIdLst>
            <p14:sldId id="348"/>
            <p14:sldId id="1244"/>
            <p14:sldId id="1240"/>
            <p14:sldId id="1522"/>
            <p14:sldId id="1523"/>
            <p14:sldId id="1524"/>
            <p14:sldId id="1525"/>
            <p14:sldId id="1439"/>
            <p14:sldId id="1397"/>
            <p14:sldId id="1398"/>
            <p14:sldId id="499"/>
          </p14:sldIdLst>
        </p14:section>
        <p14:section name="Wednesday Spelling" id="{E87CB5DF-C0D1-4803-8B77-0A971136BA5C}">
          <p14:sldIdLst>
            <p14:sldId id="263"/>
          </p14:sldIdLst>
        </p14:section>
        <p14:section name="Wednesday English" id="{9577889E-3E83-45E7-8276-F568383D8FD8}">
          <p14:sldIdLst>
            <p14:sldId id="446"/>
            <p14:sldId id="1241"/>
            <p14:sldId id="1245"/>
            <p14:sldId id="1526"/>
            <p14:sldId id="1466"/>
            <p14:sldId id="1467"/>
            <p14:sldId id="1468"/>
            <p14:sldId id="1469"/>
            <p14:sldId id="1470"/>
            <p14:sldId id="1471"/>
            <p14:sldId id="1472"/>
            <p14:sldId id="1528"/>
            <p14:sldId id="1527"/>
            <p14:sldId id="366"/>
          </p14:sldIdLst>
        </p14:section>
        <p14:section name="Wednesday Creative Writing" id="{645EF386-01A5-4F29-91C0-833FA6F3FE1A}">
          <p14:sldIdLst>
            <p14:sldId id="367"/>
            <p14:sldId id="1165"/>
          </p14:sldIdLst>
        </p14:section>
        <p14:section name="Thursday English" id="{85AD07B2-7880-4C5D-BF1A-248E6D68B877}">
          <p14:sldIdLst>
            <p14:sldId id="1145"/>
            <p14:sldId id="1529"/>
            <p14:sldId id="1530"/>
            <p14:sldId id="1531"/>
            <p14:sldId id="1208"/>
            <p14:sldId id="1533"/>
            <p14:sldId id="1534"/>
            <p14:sldId id="1167"/>
          </p14:sldIdLst>
        </p14:section>
        <p14:section name="Thursday Spelling" id="{62D6E7B8-FCCF-4318-B685-3DBD70A551ED}">
          <p14:sldIdLst>
            <p14:sldId id="1147"/>
          </p14:sldIdLst>
        </p14:section>
        <p14:section name="Spelling Test" id="{EDEE3F80-6BD9-478F-A487-37FE0684E587}">
          <p14:sldIdLst>
            <p14:sldId id="268"/>
            <p14:sldId id="327"/>
            <p14:sldId id="337"/>
          </p14:sldIdLst>
        </p14:section>
        <p14:section name="Friday English" id="{C994974A-9FD5-48DE-B743-87EFEBFA5352}">
          <p14:sldIdLst>
            <p14:sldId id="450"/>
            <p14:sldId id="1535"/>
            <p14:sldId id="1243"/>
            <p14:sldId id="1412"/>
            <p14:sldId id="1413"/>
            <p14:sldId id="1414"/>
            <p14:sldId id="1415"/>
            <p14:sldId id="1536"/>
            <p14:sldId id="504"/>
            <p14:sldId id="153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784477-1E25-4DEA-BBED-25356850F124}" v="27" dt="2026-06-22T06:51:12.3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124" autoAdjust="0"/>
  </p:normalViewPr>
  <p:slideViewPr>
    <p:cSldViewPr snapToGrid="0">
      <p:cViewPr varScale="1">
        <p:scale>
          <a:sx n="63" d="100"/>
          <a:sy n="63" d="100"/>
        </p:scale>
        <p:origin x="1426"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8743B0-D272-4718-B260-C44231E54A5E}" type="datetimeFigureOut">
              <a:rPr lang="en-GB" smtClean="0"/>
              <a:t>22/06/2026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DEC4CB-DBEF-483D-B5F1-DCB365B76867}" type="slidenum">
              <a:rPr lang="en-GB" smtClean="0"/>
              <a:t>‹#›</a:t>
            </a:fld>
            <a:endParaRPr lang="en-GB"/>
          </a:p>
        </p:txBody>
      </p:sp>
    </p:spTree>
    <p:extLst>
      <p:ext uri="{BB962C8B-B14F-4D97-AF65-F5344CB8AC3E}">
        <p14:creationId xmlns:p14="http://schemas.microsoft.com/office/powerpoint/2010/main" val="2360573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scribd.com/document/267263562/Arthur-Spiderwick-s-Field-Guide-1"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scribd.com/document/267263562/Arthur-Spiderwick-s-Field-Guide-1"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scribd.com/document/267263562/Arthur-Spiderwick-s-Field-Guide-1"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9DEC4CB-DBEF-483D-B5F1-DCB365B76867}" type="slidenum">
              <a:rPr lang="en-GB" smtClean="0"/>
              <a:t>1</a:t>
            </a:fld>
            <a:endParaRPr lang="en-GB"/>
          </a:p>
        </p:txBody>
      </p:sp>
    </p:spTree>
    <p:extLst>
      <p:ext uri="{BB962C8B-B14F-4D97-AF65-F5344CB8AC3E}">
        <p14:creationId xmlns:p14="http://schemas.microsoft.com/office/powerpoint/2010/main" val="3336303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Ask the children to look at the front cover. What do you think the book will be about? What things can you see on the front cover? Who do you think would enjoy this story and why? Where do you think this story is set? Why? Now read the blurb – were any of your predictions correct? The following questions are designed as prompts only – allow the children to come up with their own questions and ideas. They will be much more engaged this way</a:t>
            </a:r>
          </a:p>
          <a:p>
            <a:endParaRPr lang="en-GB"/>
          </a:p>
          <a:p>
            <a:r>
              <a:rPr lang="en-GB"/>
              <a:t>Life can be tough in your last year of primary school. Tests to take, preparing for the change to high school. Nate is ready for it all, knowing his best friend PS is at his side - they’ve been inseparable since Nursery.</a:t>
            </a:r>
          </a:p>
          <a:p>
            <a:endParaRPr lang="en-GB"/>
          </a:p>
          <a:p>
            <a:r>
              <a:rPr lang="en-GB"/>
              <a:t>But when they are put in two different classes and PS finds a new friend in Turner, the school bully, Nate's world turns upside-down. As he struggles to make sense of this and forge new friendships, he’s dealt another blow when his youngest brother, Dylan is rushed into hospital. </a:t>
            </a:r>
          </a:p>
          <a:p>
            <a:endParaRPr lang="en-GB"/>
          </a:p>
          <a:p>
            <a:r>
              <a:rPr lang="en-GB"/>
              <a:t>His new teacher, Mr Joshua, sees a spark inside of Nate that’s lit by his love of reading and writing and shows him how to use this to process what’s going on. But with so much working against him, and anger rising inside him, will this be enough?</a:t>
            </a:r>
          </a:p>
          <a:p>
            <a:endParaRPr lang="en-GB"/>
          </a:p>
        </p:txBody>
      </p:sp>
      <p:sp>
        <p:nvSpPr>
          <p:cNvPr id="4" name="Slide Number Placeholder 3"/>
          <p:cNvSpPr>
            <a:spLocks noGrp="1"/>
          </p:cNvSpPr>
          <p:nvPr>
            <p:ph type="sldNum" sz="quarter" idx="10"/>
          </p:nvPr>
        </p:nvSpPr>
        <p:spPr/>
        <p:txBody>
          <a:bodyPr/>
          <a:lstStyle/>
          <a:p>
            <a:fld id="{07B41EC5-BB9C-4056-8D15-A788C221D072}" type="slidenum">
              <a:rPr lang="en-GB" smtClean="0"/>
              <a:t>5</a:t>
            </a:fld>
            <a:endParaRPr lang="en-GB"/>
          </a:p>
        </p:txBody>
      </p:sp>
    </p:spTree>
    <p:extLst>
      <p:ext uri="{BB962C8B-B14F-4D97-AF65-F5344CB8AC3E}">
        <p14:creationId xmlns:p14="http://schemas.microsoft.com/office/powerpoint/2010/main" val="21623453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B41EC5-BB9C-4056-8D15-A788C221D072}" type="slidenum">
              <a:rPr lang="en-GB" smtClean="0"/>
              <a:t>10</a:t>
            </a:fld>
            <a:endParaRPr lang="en-GB"/>
          </a:p>
        </p:txBody>
      </p:sp>
    </p:spTree>
    <p:extLst>
      <p:ext uri="{BB962C8B-B14F-4D97-AF65-F5344CB8AC3E}">
        <p14:creationId xmlns:p14="http://schemas.microsoft.com/office/powerpoint/2010/main" val="3593264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65184-AB56-039F-D5AE-91D12ECE3C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5CFE3D-A35C-0AC1-5C8E-8A51C1DF3A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8F1FC-C5BD-DC4E-71B7-267F66FAA5D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6DEA2A9-A382-BD5D-23CD-4D8D467B3E64}"/>
              </a:ext>
            </a:extLst>
          </p:cNvPr>
          <p:cNvSpPr>
            <a:spLocks noGrp="1"/>
          </p:cNvSpPr>
          <p:nvPr>
            <p:ph type="sldNum" sz="quarter" idx="5"/>
          </p:nvPr>
        </p:nvSpPr>
        <p:spPr/>
        <p:txBody>
          <a:bodyPr/>
          <a:lstStyle/>
          <a:p>
            <a:fld id="{79DEC4CB-DBEF-483D-B5F1-DCB365B76867}" type="slidenum">
              <a:rPr lang="en-GB" smtClean="0"/>
              <a:t>15</a:t>
            </a:fld>
            <a:endParaRPr lang="en-GB"/>
          </a:p>
        </p:txBody>
      </p:sp>
    </p:spTree>
    <p:extLst>
      <p:ext uri="{BB962C8B-B14F-4D97-AF65-F5344CB8AC3E}">
        <p14:creationId xmlns:p14="http://schemas.microsoft.com/office/powerpoint/2010/main" val="34159086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9DEC4CB-DBEF-483D-B5F1-DCB365B76867}" type="slidenum">
              <a:rPr lang="en-GB" smtClean="0"/>
              <a:t>16</a:t>
            </a:fld>
            <a:endParaRPr lang="en-GB"/>
          </a:p>
        </p:txBody>
      </p:sp>
    </p:spTree>
    <p:extLst>
      <p:ext uri="{BB962C8B-B14F-4D97-AF65-F5344CB8AC3E}">
        <p14:creationId xmlns:p14="http://schemas.microsoft.com/office/powerpoint/2010/main" val="3830891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Arthur Spiderwick's Field Guide | PDF</a:t>
            </a:r>
            <a:endParaRPr lang="en-GB"/>
          </a:p>
        </p:txBody>
      </p:sp>
      <p:sp>
        <p:nvSpPr>
          <p:cNvPr id="4" name="Slide Number Placeholder 3"/>
          <p:cNvSpPr>
            <a:spLocks noGrp="1"/>
          </p:cNvSpPr>
          <p:nvPr>
            <p:ph type="sldNum" sz="quarter" idx="5"/>
          </p:nvPr>
        </p:nvSpPr>
        <p:spPr/>
        <p:txBody>
          <a:bodyPr/>
          <a:lstStyle/>
          <a:p>
            <a:fld id="{79DEC4CB-DBEF-483D-B5F1-DCB365B76867}" type="slidenum">
              <a:rPr lang="en-GB" smtClean="0"/>
              <a:t>18</a:t>
            </a:fld>
            <a:endParaRPr lang="en-GB"/>
          </a:p>
        </p:txBody>
      </p:sp>
    </p:spTree>
    <p:extLst>
      <p:ext uri="{BB962C8B-B14F-4D97-AF65-F5344CB8AC3E}">
        <p14:creationId xmlns:p14="http://schemas.microsoft.com/office/powerpoint/2010/main" val="4134533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Before Lesson 6, read the remainder of Part 3 together, considering in particular the impact of the poem After registers (the use of columns within it) and the impact of What he </a:t>
            </a:r>
            <a:r>
              <a:rPr lang="en-GB" err="1"/>
              <a:t>dunt</a:t>
            </a:r>
            <a:r>
              <a:rPr lang="en-GB"/>
              <a:t> say. Use VIPERS questions to engage children and extend their thinking. </a:t>
            </a:r>
          </a:p>
          <a:p>
            <a:endParaRPr lang="en-GB"/>
          </a:p>
          <a:p>
            <a:endParaRPr lang="en-GB"/>
          </a:p>
          <a:p>
            <a:r>
              <a:rPr lang="en-GB"/>
              <a:t>In Lesson 6, children will begin to try to find a connection with an author in the way that Nate connects with David Almond. This will be further explored in Week 4 of the unit where they will plan and write a series of poems about this author and their work and the child’s connection to it. For some children, this may be quite a challenging task and they may require quite a lot of support to find an author who inspires them and / or to sustain interest in reading works by an author / and or to move away from an author who does not offer them something inspiring.</a:t>
            </a:r>
          </a:p>
        </p:txBody>
      </p:sp>
      <p:sp>
        <p:nvSpPr>
          <p:cNvPr id="4" name="Slide Number Placeholder 3"/>
          <p:cNvSpPr>
            <a:spLocks noGrp="1"/>
          </p:cNvSpPr>
          <p:nvPr>
            <p:ph type="sldNum" sz="quarter" idx="5"/>
          </p:nvPr>
        </p:nvSpPr>
        <p:spPr/>
        <p:txBody>
          <a:bodyPr/>
          <a:lstStyle/>
          <a:p>
            <a:fld id="{07B41EC5-BB9C-4056-8D15-A788C221D072}" type="slidenum">
              <a:rPr lang="en-GB" smtClean="0"/>
              <a:t>25</a:t>
            </a:fld>
            <a:endParaRPr lang="en-GB"/>
          </a:p>
        </p:txBody>
      </p:sp>
    </p:spTree>
    <p:extLst>
      <p:ext uri="{BB962C8B-B14F-4D97-AF65-F5344CB8AC3E}">
        <p14:creationId xmlns:p14="http://schemas.microsoft.com/office/powerpoint/2010/main" val="37768578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E35CA-D7E4-50BC-B06F-F4F46B9498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983BEB-2EFA-F6DC-704B-F3823D5346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6517E9-50AA-F9D5-5C40-2C866596E8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B2F559F-EF6D-0133-E63E-1F12CB0FB77F}"/>
              </a:ext>
            </a:extLst>
          </p:cNvPr>
          <p:cNvSpPr>
            <a:spLocks noGrp="1"/>
          </p:cNvSpPr>
          <p:nvPr>
            <p:ph type="sldNum" sz="quarter" idx="5"/>
          </p:nvPr>
        </p:nvSpPr>
        <p:spPr/>
        <p:txBody>
          <a:bodyPr/>
          <a:lstStyle/>
          <a:p>
            <a:fld id="{79DEC4CB-DBEF-483D-B5F1-DCB365B76867}" type="slidenum">
              <a:rPr lang="en-GB" smtClean="0"/>
              <a:t>27</a:t>
            </a:fld>
            <a:endParaRPr lang="en-GB"/>
          </a:p>
        </p:txBody>
      </p:sp>
    </p:spTree>
    <p:extLst>
      <p:ext uri="{BB962C8B-B14F-4D97-AF65-F5344CB8AC3E}">
        <p14:creationId xmlns:p14="http://schemas.microsoft.com/office/powerpoint/2010/main" val="24739845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Have this</a:t>
            </a:r>
            <a:r>
              <a:rPr lang="en-GB" baseline="0"/>
              <a:t> printed for </a:t>
            </a:r>
            <a:r>
              <a:rPr lang="en-GB" baseline="0" err="1"/>
              <a:t>ch</a:t>
            </a:r>
            <a:r>
              <a:rPr lang="en-GB" baseline="0"/>
              <a:t> to put in their handwriting books – HA wont need a sheet</a:t>
            </a:r>
            <a:endParaRPr lang="en-GB"/>
          </a:p>
        </p:txBody>
      </p:sp>
      <p:sp>
        <p:nvSpPr>
          <p:cNvPr id="4" name="Slide Number Placeholder 3"/>
          <p:cNvSpPr>
            <a:spLocks noGrp="1"/>
          </p:cNvSpPr>
          <p:nvPr>
            <p:ph type="sldNum" sz="quarter" idx="10"/>
          </p:nvPr>
        </p:nvSpPr>
        <p:spPr/>
        <p:txBody>
          <a:bodyPr/>
          <a:lstStyle/>
          <a:p>
            <a:fld id="{79DEC4CB-DBEF-483D-B5F1-DCB365B76867}" type="slidenum">
              <a:rPr lang="en-GB" smtClean="0"/>
              <a:t>29</a:t>
            </a:fld>
            <a:endParaRPr lang="en-GB"/>
          </a:p>
        </p:txBody>
      </p:sp>
    </p:spTree>
    <p:extLst>
      <p:ext uri="{BB962C8B-B14F-4D97-AF65-F5344CB8AC3E}">
        <p14:creationId xmlns:p14="http://schemas.microsoft.com/office/powerpoint/2010/main" val="20946829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Arthur Spiderwick's Field Guide | PDF</a:t>
            </a:r>
            <a:endParaRPr lang="en-GB"/>
          </a:p>
        </p:txBody>
      </p:sp>
      <p:sp>
        <p:nvSpPr>
          <p:cNvPr id="4" name="Slide Number Placeholder 3"/>
          <p:cNvSpPr>
            <a:spLocks noGrp="1"/>
          </p:cNvSpPr>
          <p:nvPr>
            <p:ph type="sldNum" sz="quarter" idx="5"/>
          </p:nvPr>
        </p:nvSpPr>
        <p:spPr/>
        <p:txBody>
          <a:bodyPr/>
          <a:lstStyle/>
          <a:p>
            <a:fld id="{79DEC4CB-DBEF-483D-B5F1-DCB365B76867}" type="slidenum">
              <a:rPr lang="en-GB" smtClean="0"/>
              <a:t>30</a:t>
            </a:fld>
            <a:endParaRPr lang="en-GB"/>
          </a:p>
        </p:txBody>
      </p:sp>
    </p:spTree>
    <p:extLst>
      <p:ext uri="{BB962C8B-B14F-4D97-AF65-F5344CB8AC3E}">
        <p14:creationId xmlns:p14="http://schemas.microsoft.com/office/powerpoint/2010/main" val="189889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Before Lesson 6, read the remainder of Part 3 together, considering in particular the impact of the poem After registers (the use of columns within it) and the impact of What he </a:t>
            </a:r>
            <a:r>
              <a:rPr lang="en-GB" err="1"/>
              <a:t>dunt</a:t>
            </a:r>
            <a:r>
              <a:rPr lang="en-GB"/>
              <a:t> say. Use VIPERS questions to engage children and extend their thinking. </a:t>
            </a:r>
          </a:p>
          <a:p>
            <a:endParaRPr lang="en-GB"/>
          </a:p>
          <a:p>
            <a:endParaRPr lang="en-GB"/>
          </a:p>
          <a:p>
            <a:r>
              <a:rPr lang="en-GB"/>
              <a:t>In Lesson 6, children will begin to try to find a connection with an author in the way that Nate connects with David Almond. This will be further explored in Week 4 of the unit where they will plan and write a series of poems about this author and their work and the child’s connection to it. For some children, this may be quite a challenging task and they may require quite a lot of support to find an author who inspires them and / or to sustain interest in reading works by an author / and or to move away from an author who does not offer them something inspiring.</a:t>
            </a:r>
          </a:p>
        </p:txBody>
      </p:sp>
      <p:sp>
        <p:nvSpPr>
          <p:cNvPr id="4" name="Slide Number Placeholder 3"/>
          <p:cNvSpPr>
            <a:spLocks noGrp="1"/>
          </p:cNvSpPr>
          <p:nvPr>
            <p:ph type="sldNum" sz="quarter" idx="5"/>
          </p:nvPr>
        </p:nvSpPr>
        <p:spPr/>
        <p:txBody>
          <a:bodyPr/>
          <a:lstStyle/>
          <a:p>
            <a:fld id="{07B41EC5-BB9C-4056-8D15-A788C221D072}" type="slidenum">
              <a:rPr lang="en-GB" smtClean="0"/>
              <a:t>33</a:t>
            </a:fld>
            <a:endParaRPr lang="en-GB"/>
          </a:p>
        </p:txBody>
      </p:sp>
    </p:spTree>
    <p:extLst>
      <p:ext uri="{BB962C8B-B14F-4D97-AF65-F5344CB8AC3E}">
        <p14:creationId xmlns:p14="http://schemas.microsoft.com/office/powerpoint/2010/main" val="37768578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447E6-F2C4-4B92-AD41-62959AD141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50939C-5A88-6B3C-A4F0-34CC74046A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2FB38E-313F-AAED-3E7F-24AE5AD7232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F9B827B-3905-596F-46F6-2DC5D147B8BE}"/>
              </a:ext>
            </a:extLst>
          </p:cNvPr>
          <p:cNvSpPr>
            <a:spLocks noGrp="1"/>
          </p:cNvSpPr>
          <p:nvPr>
            <p:ph type="sldNum" sz="quarter" idx="5"/>
          </p:nvPr>
        </p:nvSpPr>
        <p:spPr/>
        <p:txBody>
          <a:bodyPr/>
          <a:lstStyle/>
          <a:p>
            <a:fld id="{79DEC4CB-DBEF-483D-B5F1-DCB365B76867}" type="slidenum">
              <a:rPr lang="en-GB" smtClean="0"/>
              <a:t>42</a:t>
            </a:fld>
            <a:endParaRPr lang="en-GB"/>
          </a:p>
        </p:txBody>
      </p:sp>
    </p:spTree>
    <p:extLst>
      <p:ext uri="{BB962C8B-B14F-4D97-AF65-F5344CB8AC3E}">
        <p14:creationId xmlns:p14="http://schemas.microsoft.com/office/powerpoint/2010/main" val="11261832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Arthur Spiderwick's Field Guide | PDF</a:t>
            </a:r>
            <a:endParaRPr lang="en-GB"/>
          </a:p>
        </p:txBody>
      </p:sp>
      <p:sp>
        <p:nvSpPr>
          <p:cNvPr id="4" name="Slide Number Placeholder 3"/>
          <p:cNvSpPr>
            <a:spLocks noGrp="1"/>
          </p:cNvSpPr>
          <p:nvPr>
            <p:ph type="sldNum" sz="quarter" idx="5"/>
          </p:nvPr>
        </p:nvSpPr>
        <p:spPr/>
        <p:txBody>
          <a:bodyPr/>
          <a:lstStyle/>
          <a:p>
            <a:fld id="{79DEC4CB-DBEF-483D-B5F1-DCB365B76867}" type="slidenum">
              <a:rPr lang="en-GB" smtClean="0"/>
              <a:t>44</a:t>
            </a:fld>
            <a:endParaRPr lang="en-GB"/>
          </a:p>
        </p:txBody>
      </p:sp>
    </p:spTree>
    <p:extLst>
      <p:ext uri="{BB962C8B-B14F-4D97-AF65-F5344CB8AC3E}">
        <p14:creationId xmlns:p14="http://schemas.microsoft.com/office/powerpoint/2010/main" val="9847758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9DEC4CB-DBEF-483D-B5F1-DCB365B76867}" type="slidenum">
              <a:rPr lang="en-GB" smtClean="0"/>
              <a:t>46</a:t>
            </a:fld>
            <a:endParaRPr lang="en-GB"/>
          </a:p>
        </p:txBody>
      </p:sp>
    </p:spTree>
    <p:extLst>
      <p:ext uri="{BB962C8B-B14F-4D97-AF65-F5344CB8AC3E}">
        <p14:creationId xmlns:p14="http://schemas.microsoft.com/office/powerpoint/2010/main" val="6495342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Now hand out copies of Transition (from Let’s Chase the Stars Together) to children working in pairs, with the final two words omitted / blanked out (I’m frightened). Ask children to read the poem with a partner, using the line breaks to guide their performance. Pause children as they rehearse to discuss how this is being done – e.g. children may be alternating reading a line each as though they are two excited children speaking in fragments to their teacher.</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Ask them to consider: </a:t>
            </a:r>
            <a:r>
              <a:rPr lang="en-GB" sz="1200" b="0" i="1" u="none" strike="noStrike" kern="1200" baseline="0" dirty="0">
                <a:solidFill>
                  <a:schemeClr val="tx1"/>
                </a:solidFill>
                <a:latin typeface="+mn-lt"/>
                <a:ea typeface="+mn-ea"/>
                <a:cs typeface="+mn-cs"/>
              </a:rPr>
              <a:t>What is the impact of these stilted, clipped lines? </a:t>
            </a:r>
            <a:r>
              <a:rPr lang="en-GB" sz="1200" b="0" i="0" u="none" strike="noStrike" kern="1200" baseline="0" dirty="0">
                <a:solidFill>
                  <a:schemeClr val="tx1"/>
                </a:solidFill>
                <a:latin typeface="+mn-lt"/>
                <a:ea typeface="+mn-ea"/>
                <a:cs typeface="+mn-cs"/>
              </a:rPr>
              <a:t>e.g. they effectively convey the nervous excitement felt by the children and the rush of thoughts and recollections etc. as well as the need to ‘show off’ / sound as though they are pleased to be moving on to ‘bigger and better’ things.</a:t>
            </a:r>
            <a:endParaRPr lang="en-GB" dirty="0"/>
          </a:p>
        </p:txBody>
      </p:sp>
      <p:sp>
        <p:nvSpPr>
          <p:cNvPr id="4" name="Slide Number Placeholder 3"/>
          <p:cNvSpPr>
            <a:spLocks noGrp="1"/>
          </p:cNvSpPr>
          <p:nvPr>
            <p:ph type="sldNum" sz="quarter" idx="5"/>
          </p:nvPr>
        </p:nvSpPr>
        <p:spPr/>
        <p:txBody>
          <a:bodyPr/>
          <a:lstStyle/>
          <a:p>
            <a:fld id="{79DEC4CB-DBEF-483D-B5F1-DCB365B76867}" type="slidenum">
              <a:rPr lang="en-GB" smtClean="0"/>
              <a:t>49</a:t>
            </a:fld>
            <a:endParaRPr lang="en-GB"/>
          </a:p>
        </p:txBody>
      </p:sp>
    </p:spTree>
    <p:extLst>
      <p:ext uri="{BB962C8B-B14F-4D97-AF65-F5344CB8AC3E}">
        <p14:creationId xmlns:p14="http://schemas.microsoft.com/office/powerpoint/2010/main" val="35348025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Draw children’s attention to the fact that two words have been omitted from the end of the poem. What could these be? Discuss.</a:t>
            </a:r>
          </a:p>
          <a:p>
            <a:r>
              <a:rPr lang="en-GB" sz="1200" b="0" i="0" u="none" strike="noStrike" kern="1200" baseline="0" dirty="0">
                <a:solidFill>
                  <a:schemeClr val="tx1"/>
                </a:solidFill>
                <a:latin typeface="+mn-lt"/>
                <a:ea typeface="+mn-ea"/>
                <a:cs typeface="+mn-cs"/>
              </a:rPr>
              <a:t>Now reveal the words and ask children to discuss with their partner (combined with other partners within small groups if preferred) what impact these two words have upon the whole poem. Now ask them to consider how this poem impacts them personally? Explain that every child reading this poem will likely have an emotional reaction to it. Although there will be similarities between children’s thoughts and feelings about it, everyone’s reaction will be slightly different and clarify that you would like them to consider what about it connects with them personally. Ask children to respond to this in their jotter.</a:t>
            </a:r>
            <a:endParaRPr lang="en-GB" dirty="0"/>
          </a:p>
        </p:txBody>
      </p:sp>
      <p:sp>
        <p:nvSpPr>
          <p:cNvPr id="4" name="Slide Number Placeholder 3"/>
          <p:cNvSpPr>
            <a:spLocks noGrp="1"/>
          </p:cNvSpPr>
          <p:nvPr>
            <p:ph type="sldNum" sz="quarter" idx="5"/>
          </p:nvPr>
        </p:nvSpPr>
        <p:spPr/>
        <p:txBody>
          <a:bodyPr/>
          <a:lstStyle/>
          <a:p>
            <a:fld id="{79DEC4CB-DBEF-483D-B5F1-DCB365B76867}" type="slidenum">
              <a:rPr lang="en-GB" smtClean="0"/>
              <a:t>51</a:t>
            </a:fld>
            <a:endParaRPr lang="en-GB"/>
          </a:p>
        </p:txBody>
      </p:sp>
    </p:spTree>
    <p:extLst>
      <p:ext uri="{BB962C8B-B14F-4D97-AF65-F5344CB8AC3E}">
        <p14:creationId xmlns:p14="http://schemas.microsoft.com/office/powerpoint/2010/main" val="22194693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sz="1200" b="0" i="0" u="none" strike="noStrike" kern="1200" baseline="0" dirty="0">
                <a:solidFill>
                  <a:schemeClr val="tx1"/>
                </a:solidFill>
                <a:latin typeface="+mn-lt"/>
                <a:ea typeface="+mn-ea"/>
                <a:cs typeface="+mn-cs"/>
              </a:rPr>
              <a:t>produce</a:t>
            </a:r>
          </a:p>
          <a:p>
            <a:pPr marL="228600" indent="-228600">
              <a:buFont typeface="+mj-lt"/>
              <a:buAutoNum type="arabicPeriod"/>
            </a:pPr>
            <a:r>
              <a:rPr lang="en-GB" sz="1200" b="0" i="0" u="none" strike="noStrike" kern="1200" baseline="0" dirty="0">
                <a:solidFill>
                  <a:schemeClr val="tx1"/>
                </a:solidFill>
                <a:latin typeface="+mn-lt"/>
                <a:ea typeface="+mn-ea"/>
                <a:cs typeface="+mn-cs"/>
              </a:rPr>
              <a:t>impact</a:t>
            </a:r>
          </a:p>
          <a:p>
            <a:pPr marL="228600" indent="-228600">
              <a:buFont typeface="+mj-lt"/>
              <a:buAutoNum type="arabicPeriod"/>
            </a:pPr>
            <a:r>
              <a:rPr lang="en-GB" sz="1200" b="0" i="0" u="none" strike="noStrike" kern="1200" baseline="0" dirty="0">
                <a:solidFill>
                  <a:schemeClr val="tx1"/>
                </a:solidFill>
                <a:latin typeface="+mn-lt"/>
                <a:ea typeface="+mn-ea"/>
                <a:cs typeface="+mn-cs"/>
              </a:rPr>
              <a:t>transport</a:t>
            </a:r>
          </a:p>
          <a:p>
            <a:pPr marL="228600" indent="-228600">
              <a:buFont typeface="+mj-lt"/>
              <a:buAutoNum type="arabicPeriod"/>
            </a:pPr>
            <a:r>
              <a:rPr lang="en-GB" sz="1200" b="0" i="0" u="none" strike="noStrike" kern="1200" baseline="0" dirty="0">
                <a:solidFill>
                  <a:schemeClr val="tx1"/>
                </a:solidFill>
                <a:latin typeface="+mn-lt"/>
                <a:ea typeface="+mn-ea"/>
                <a:cs typeface="+mn-cs"/>
              </a:rPr>
              <a:t>silence</a:t>
            </a:r>
          </a:p>
          <a:p>
            <a:pPr marL="228600" indent="-228600">
              <a:buFont typeface="+mj-lt"/>
              <a:buAutoNum type="arabicPeriod"/>
            </a:pPr>
            <a:r>
              <a:rPr lang="en-GB" sz="1200" b="0" i="0" u="none" strike="noStrike" kern="1200" baseline="0" dirty="0">
                <a:solidFill>
                  <a:schemeClr val="tx1"/>
                </a:solidFill>
                <a:latin typeface="+mn-lt"/>
                <a:ea typeface="+mn-ea"/>
                <a:cs typeface="+mn-cs"/>
              </a:rPr>
              <a:t>permit</a:t>
            </a:r>
          </a:p>
          <a:p>
            <a:pPr marL="228600" indent="-228600">
              <a:buFont typeface="+mj-lt"/>
              <a:buAutoNum type="arabicPeriod"/>
            </a:pPr>
            <a:r>
              <a:rPr lang="en-GB" sz="1200" b="0" i="0" u="none" strike="noStrike" kern="1200" baseline="0" dirty="0">
                <a:solidFill>
                  <a:schemeClr val="tx1"/>
                </a:solidFill>
                <a:latin typeface="+mn-lt"/>
                <a:ea typeface="+mn-ea"/>
                <a:cs typeface="+mn-cs"/>
              </a:rPr>
              <a:t>object</a:t>
            </a:r>
          </a:p>
          <a:p>
            <a:pPr marL="228600" indent="-228600">
              <a:buFont typeface="+mj-lt"/>
              <a:buAutoNum type="arabicPeriod"/>
            </a:pPr>
            <a:r>
              <a:rPr lang="en-GB" sz="1200" b="0" i="0" u="none" strike="noStrike" kern="1200" baseline="0" dirty="0">
                <a:solidFill>
                  <a:schemeClr val="tx1"/>
                </a:solidFill>
                <a:latin typeface="+mn-lt"/>
                <a:ea typeface="+mn-ea"/>
                <a:cs typeface="+mn-cs"/>
              </a:rPr>
              <a:t>contest</a:t>
            </a:r>
          </a:p>
          <a:p>
            <a:pPr marL="228600" indent="-228600">
              <a:buFont typeface="+mj-lt"/>
              <a:buAutoNum type="arabicPeriod"/>
            </a:pPr>
            <a:r>
              <a:rPr lang="en-GB" sz="1200" b="0" i="0" u="none" strike="noStrike" kern="1200" baseline="0" dirty="0">
                <a:solidFill>
                  <a:schemeClr val="tx1"/>
                </a:solidFill>
                <a:latin typeface="+mn-lt"/>
                <a:ea typeface="+mn-ea"/>
                <a:cs typeface="+mn-cs"/>
              </a:rPr>
              <a:t>subject</a:t>
            </a:r>
          </a:p>
          <a:p>
            <a:pPr marL="228600" indent="-228600">
              <a:buFont typeface="+mj-lt"/>
              <a:buAutoNum type="arabicPeriod"/>
            </a:pPr>
            <a:r>
              <a:rPr lang="en-GB" sz="1200" b="0" i="0" u="none" strike="noStrike" kern="1200" baseline="0" dirty="0">
                <a:solidFill>
                  <a:schemeClr val="tx1"/>
                </a:solidFill>
                <a:latin typeface="+mn-lt"/>
                <a:ea typeface="+mn-ea"/>
                <a:cs typeface="+mn-cs"/>
              </a:rPr>
              <a:t>increase</a:t>
            </a:r>
          </a:p>
          <a:p>
            <a:pPr marL="228600" indent="-228600">
              <a:buFont typeface="+mj-lt"/>
              <a:buAutoNum type="arabicPeriod"/>
            </a:pPr>
            <a:r>
              <a:rPr lang="en-GB" sz="1200" b="0" i="0" u="none" strike="noStrike" kern="1200" baseline="0" dirty="0">
                <a:solidFill>
                  <a:schemeClr val="tx1"/>
                </a:solidFill>
                <a:latin typeface="+mn-lt"/>
                <a:ea typeface="+mn-ea"/>
                <a:cs typeface="+mn-cs"/>
              </a:rPr>
              <a:t>freeze</a:t>
            </a:r>
          </a:p>
        </p:txBody>
      </p:sp>
      <p:sp>
        <p:nvSpPr>
          <p:cNvPr id="4" name="Slide Number Placeholder 3"/>
          <p:cNvSpPr>
            <a:spLocks noGrp="1"/>
          </p:cNvSpPr>
          <p:nvPr>
            <p:ph type="sldNum" sz="quarter" idx="10"/>
          </p:nvPr>
        </p:nvSpPr>
        <p:spPr/>
        <p:txBody>
          <a:bodyPr/>
          <a:lstStyle/>
          <a:p>
            <a:fld id="{79DEC4CB-DBEF-483D-B5F1-DCB365B76867}" type="slidenum">
              <a:rPr lang="en-GB" smtClean="0"/>
              <a:t>55</a:t>
            </a:fld>
            <a:endParaRPr lang="en-GB"/>
          </a:p>
        </p:txBody>
      </p:sp>
    </p:spTree>
    <p:extLst>
      <p:ext uri="{BB962C8B-B14F-4D97-AF65-F5344CB8AC3E}">
        <p14:creationId xmlns:p14="http://schemas.microsoft.com/office/powerpoint/2010/main" val="14578289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DEC4CB-DBEF-483D-B5F1-DCB365B76867}" type="slidenum">
              <a:rPr lang="en-GB" smtClean="0"/>
              <a:t>56</a:t>
            </a:fld>
            <a:endParaRPr lang="en-GB"/>
          </a:p>
        </p:txBody>
      </p:sp>
    </p:spTree>
    <p:extLst>
      <p:ext uri="{BB962C8B-B14F-4D97-AF65-F5344CB8AC3E}">
        <p14:creationId xmlns:p14="http://schemas.microsoft.com/office/powerpoint/2010/main" val="26034649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9DEC4CB-DBEF-483D-B5F1-DCB365B76867}" type="slidenum">
              <a:rPr lang="en-GB" smtClean="0"/>
              <a:t>57</a:t>
            </a:fld>
            <a:endParaRPr lang="en-GB"/>
          </a:p>
        </p:txBody>
      </p:sp>
    </p:spTree>
    <p:extLst>
      <p:ext uri="{BB962C8B-B14F-4D97-AF65-F5344CB8AC3E}">
        <p14:creationId xmlns:p14="http://schemas.microsoft.com/office/powerpoint/2010/main" val="23161041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Now hand out copies of the novel and look together at the contents. Ask the children to identify where they are in this, in their own lives. What is ahead for them next? (e.g. are they at the end of Year 5 / in their final year? etc.)</a:t>
            </a:r>
          </a:p>
        </p:txBody>
      </p:sp>
      <p:sp>
        <p:nvSpPr>
          <p:cNvPr id="4" name="Slide Number Placeholder 3"/>
          <p:cNvSpPr>
            <a:spLocks noGrp="1"/>
          </p:cNvSpPr>
          <p:nvPr>
            <p:ph type="sldNum" sz="quarter" idx="10"/>
          </p:nvPr>
        </p:nvSpPr>
        <p:spPr/>
        <p:txBody>
          <a:bodyPr/>
          <a:lstStyle/>
          <a:p>
            <a:fld id="{07B41EC5-BB9C-4056-8D15-A788C221D072}" type="slidenum">
              <a:rPr lang="en-GB" smtClean="0"/>
              <a:t>61</a:t>
            </a:fld>
            <a:endParaRPr lang="en-GB"/>
          </a:p>
        </p:txBody>
      </p:sp>
    </p:spTree>
    <p:extLst>
      <p:ext uri="{BB962C8B-B14F-4D97-AF65-F5344CB8AC3E}">
        <p14:creationId xmlns:p14="http://schemas.microsoft.com/office/powerpoint/2010/main" val="30801324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Now read ‘Ya need to be able to pin this down’ to the class. Then ask children to select a partner to rehearse reading this aloud with. Allow pairs 5 or 10 minutes to do so.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Discuss the use of ‘enjambment’ (line breaks used mid-clause) for pace and emphasis.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does this opening chapter grab the reader? Discuss. If it were written in a more traditional narrative style, what would be different and what would be the impact of these differences?*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Discuss the way the reader feels as if they are being spoken directly to by Nate in Matt Goodfellow’s verse and that to hear Nate’s story in his words and expression, connects us immediately with him.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children what is the impact of the description of what can be seen on his street (e.g. litter, disfigured pigeons and vape shops). This directness and openness about where he lives gives us an idea that he is honest and real and unguarded. </a:t>
            </a:r>
          </a:p>
        </p:txBody>
      </p:sp>
      <p:sp>
        <p:nvSpPr>
          <p:cNvPr id="4" name="Slide Number Placeholder 3"/>
          <p:cNvSpPr>
            <a:spLocks noGrp="1"/>
          </p:cNvSpPr>
          <p:nvPr>
            <p:ph type="sldNum" sz="quarter" idx="10"/>
          </p:nvPr>
        </p:nvSpPr>
        <p:spPr/>
        <p:txBody>
          <a:bodyPr/>
          <a:lstStyle/>
          <a:p>
            <a:fld id="{07B41EC5-BB9C-4056-8D15-A788C221D072}" type="slidenum">
              <a:rPr lang="en-GB" smtClean="0"/>
              <a:t>62</a:t>
            </a:fld>
            <a:endParaRPr lang="en-GB"/>
          </a:p>
        </p:txBody>
      </p:sp>
    </p:spTree>
    <p:extLst>
      <p:ext uri="{BB962C8B-B14F-4D97-AF65-F5344CB8AC3E}">
        <p14:creationId xmlns:p14="http://schemas.microsoft.com/office/powerpoint/2010/main" val="36896757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Write these words (litter, disfigured pigeons and vape shops and others suggested by children) around ‘Nate’ on a flipchart page.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else do we learn from this? Is this a familiar type of scene to the children? Discuss children’s experiences of similar settings. Now ask children to read ‘aloud in their heads’ (imagining they are performing the verse aloud) the rest of part 1. They should do so at least twice.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Next, explain that the children’s task today is to have a go at writing about themselves in Matt Goodfellow’s style. Children must imagine a short moment in their life which happens regularly which includes the people closest to them. </a:t>
            </a:r>
          </a:p>
          <a:p>
            <a:endParaRPr lang="en-GB" dirty="0"/>
          </a:p>
        </p:txBody>
      </p:sp>
      <p:sp>
        <p:nvSpPr>
          <p:cNvPr id="4" name="Slide Number Placeholder 3"/>
          <p:cNvSpPr>
            <a:spLocks noGrp="1"/>
          </p:cNvSpPr>
          <p:nvPr>
            <p:ph type="sldNum" sz="quarter" idx="10"/>
          </p:nvPr>
        </p:nvSpPr>
        <p:spPr/>
        <p:txBody>
          <a:bodyPr/>
          <a:lstStyle/>
          <a:p>
            <a:fld id="{07B41EC5-BB9C-4056-8D15-A788C221D072}" type="slidenum">
              <a:rPr lang="en-GB" smtClean="0"/>
              <a:t>63</a:t>
            </a:fld>
            <a:endParaRPr lang="en-GB"/>
          </a:p>
        </p:txBody>
      </p:sp>
    </p:spTree>
    <p:extLst>
      <p:ext uri="{BB962C8B-B14F-4D97-AF65-F5344CB8AC3E}">
        <p14:creationId xmlns:p14="http://schemas.microsoft.com/office/powerpoint/2010/main" val="25007918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Display Resource 2a which has three suggestions (children may have other ideas which they can run past you). Remind children that this should be something mundane which allows a snapshot of them living their normal life to be taken. Point out the phrases surrounding the options, suggesting that children use and adapt these or similar ideas</a:t>
            </a:r>
          </a:p>
          <a:p>
            <a:endParaRPr lang="en-GB"/>
          </a:p>
        </p:txBody>
      </p:sp>
      <p:sp>
        <p:nvSpPr>
          <p:cNvPr id="4" name="Slide Number Placeholder 3"/>
          <p:cNvSpPr>
            <a:spLocks noGrp="1"/>
          </p:cNvSpPr>
          <p:nvPr>
            <p:ph type="sldNum" sz="quarter" idx="10"/>
          </p:nvPr>
        </p:nvSpPr>
        <p:spPr/>
        <p:txBody>
          <a:bodyPr/>
          <a:lstStyle/>
          <a:p>
            <a:fld id="{07B41EC5-BB9C-4056-8D15-A788C221D072}" type="slidenum">
              <a:rPr lang="en-GB" smtClean="0"/>
              <a:t>64</a:t>
            </a:fld>
            <a:endParaRPr lang="en-GB"/>
          </a:p>
        </p:txBody>
      </p:sp>
    </p:spTree>
    <p:extLst>
      <p:ext uri="{BB962C8B-B14F-4D97-AF65-F5344CB8AC3E}">
        <p14:creationId xmlns:p14="http://schemas.microsoft.com/office/powerpoint/2010/main" val="29165667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the example with children and explain that they will need to write a verse about their own selves for the task. </a:t>
            </a:r>
          </a:p>
        </p:txBody>
      </p:sp>
      <p:sp>
        <p:nvSpPr>
          <p:cNvPr id="4" name="Slide Number Placeholder 3"/>
          <p:cNvSpPr>
            <a:spLocks noGrp="1"/>
          </p:cNvSpPr>
          <p:nvPr>
            <p:ph type="sldNum" sz="quarter" idx="5"/>
          </p:nvPr>
        </p:nvSpPr>
        <p:spPr/>
        <p:txBody>
          <a:bodyPr/>
          <a:lstStyle/>
          <a:p>
            <a:fld id="{79DEC4CB-DBEF-483D-B5F1-DCB365B76867}" type="slidenum">
              <a:rPr lang="en-GB" smtClean="0"/>
              <a:t>65</a:t>
            </a:fld>
            <a:endParaRPr lang="en-GB"/>
          </a:p>
        </p:txBody>
      </p:sp>
    </p:spTree>
    <p:extLst>
      <p:ext uri="{BB962C8B-B14F-4D97-AF65-F5344CB8AC3E}">
        <p14:creationId xmlns:p14="http://schemas.microsoft.com/office/powerpoint/2010/main" val="20268463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9DEC4CB-DBEF-483D-B5F1-DCB365B76867}" type="slidenum">
              <a:rPr lang="en-GB" smtClean="0"/>
              <a:t>66</a:t>
            </a:fld>
            <a:endParaRPr lang="en-GB"/>
          </a:p>
        </p:txBody>
      </p:sp>
    </p:spTree>
    <p:extLst>
      <p:ext uri="{BB962C8B-B14F-4D97-AF65-F5344CB8AC3E}">
        <p14:creationId xmlns:p14="http://schemas.microsoft.com/office/powerpoint/2010/main" val="35961092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A90F2D5-A1D7-4465-A437-C2355DE3E38C}"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3549759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90F2D5-A1D7-4465-A437-C2355DE3E38C}"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2738576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A90F2D5-A1D7-4465-A437-C2355DE3E38C}"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1566502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A90F2D5-A1D7-4465-A437-C2355DE3E38C}" type="datetimeFigureOut">
              <a:rPr lang="en-GB" smtClean="0"/>
              <a:t>22/06/2026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3977124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A90F2D5-A1D7-4465-A437-C2355DE3E38C}" type="datetimeFigureOut">
              <a:rPr lang="en-GB" smtClean="0"/>
              <a:t>22/06/2026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1473979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A90F2D5-A1D7-4465-A437-C2355DE3E38C}" type="datetimeFigureOut">
              <a:rPr lang="en-GB" smtClean="0"/>
              <a:t>22/06/2026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11914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90F2D5-A1D7-4465-A437-C2355DE3E38C}" type="datetimeFigureOut">
              <a:rPr lang="en-GB" smtClean="0"/>
              <a:t>22/06/2026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3086742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90F2D5-A1D7-4465-A437-C2355DE3E38C}" type="datetimeFigureOut">
              <a:rPr lang="en-GB" smtClean="0"/>
              <a:t>22/06/2026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1216834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90F2D5-A1D7-4465-A437-C2355DE3E38C}" type="datetimeFigureOut">
              <a:rPr lang="en-GB" smtClean="0"/>
              <a:t>22/06/2026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2566914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90F2D5-A1D7-4465-A437-C2355DE3E38C}"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1218761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90F2D5-A1D7-4465-A437-C2355DE3E38C}"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6885CF-0D4F-4588-A01A-0BAEA65F7FDF}" type="slidenum">
              <a:rPr lang="en-GB" smtClean="0"/>
              <a:t>‹#›</a:t>
            </a:fld>
            <a:endParaRPr lang="en-GB"/>
          </a:p>
        </p:txBody>
      </p:sp>
    </p:spTree>
    <p:extLst>
      <p:ext uri="{BB962C8B-B14F-4D97-AF65-F5344CB8AC3E}">
        <p14:creationId xmlns:p14="http://schemas.microsoft.com/office/powerpoint/2010/main" val="3727324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Letter-join Plus 48" panose="02000505000000020003" pitchFamily="50" charset="0"/>
              </a:defRPr>
            </a:lvl1pPr>
          </a:lstStyle>
          <a:p>
            <a:fld id="{FA90F2D5-A1D7-4465-A437-C2355DE3E38C}" type="datetimeFigureOut">
              <a:rPr lang="en-GB" smtClean="0"/>
              <a:pPr/>
              <a:t>22/06/2026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Letter-join Plus 48" panose="02000505000000020003" pitchFamily="50" charset="0"/>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Letter-join Plus 48" panose="02000505000000020003" pitchFamily="50" charset="0"/>
              </a:defRPr>
            </a:lvl1pPr>
          </a:lstStyle>
          <a:p>
            <a:fld id="{D76885CF-0D4F-4588-A01A-0BAEA65F7FDF}" type="slidenum">
              <a:rPr lang="en-GB" smtClean="0"/>
              <a:pPr/>
              <a:t>‹#›</a:t>
            </a:fld>
            <a:endParaRPr lang="en-GB"/>
          </a:p>
        </p:txBody>
      </p:sp>
    </p:spTree>
    <p:extLst>
      <p:ext uri="{BB962C8B-B14F-4D97-AF65-F5344CB8AC3E}">
        <p14:creationId xmlns:p14="http://schemas.microsoft.com/office/powerpoint/2010/main" val="2125735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etter-join Plus 48" panose="02000505000000020003" pitchFamily="50"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etter-join Plus 48" panose="02000505000000020003" pitchFamily="50"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etter-join Plus 48" panose="02000505000000020003" pitchFamily="50"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etter-join Plus 48" panose="02000505000000020003" pitchFamily="50"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etter-join Plus 48" panose="02000505000000020003" pitchFamily="50"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E679E-0565-20A5-7B2E-61E3BD9995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133F56-26C0-BB5D-4C37-B80A6B406A64}"/>
              </a:ext>
            </a:extLst>
          </p:cNvPr>
          <p:cNvSpPr>
            <a:spLocks noGrp="1"/>
          </p:cNvSpPr>
          <p:nvPr>
            <p:ph type="title"/>
          </p:nvPr>
        </p:nvSpPr>
        <p:spPr>
          <a:xfrm>
            <a:off x="125631" y="489062"/>
            <a:ext cx="11656690" cy="2451492"/>
          </a:xfrm>
        </p:spPr>
        <p:txBody>
          <a:bodyPr>
            <a:normAutofit fontScale="90000"/>
          </a:bodyPr>
          <a:lstStyle/>
          <a:p>
            <a:r>
              <a:rPr lang="en-GB" b="1" u="sng" dirty="0">
                <a:solidFill>
                  <a:schemeClr val="accent5">
                    <a:lumMod val="50000"/>
                  </a:schemeClr>
                </a:solidFill>
                <a:latin typeface="Letter-join Plus 48"/>
              </a:rPr>
              <a:t>Monday 22nd June 2026</a:t>
            </a:r>
            <a:br>
              <a:rPr lang="en-GB" b="1" u="sng" dirty="0">
                <a:solidFill>
                  <a:schemeClr val="accent5">
                    <a:lumMod val="50000"/>
                  </a:schemeClr>
                </a:solidFill>
                <a:latin typeface="Letter-join Plus 48"/>
              </a:rPr>
            </a:br>
            <a:r>
              <a:rPr lang="en-GB" b="1" u="sng" dirty="0">
                <a:solidFill>
                  <a:schemeClr val="accent5">
                    <a:lumMod val="50000"/>
                  </a:schemeClr>
                </a:solidFill>
                <a:latin typeface="Letter-join Plus 48"/>
              </a:rPr>
              <a:t>Reading VIPERS </a:t>
            </a:r>
            <a:br>
              <a:rPr lang="en-GB" b="1" u="sng" dirty="0">
                <a:solidFill>
                  <a:schemeClr val="accent5">
                    <a:lumMod val="50000"/>
                  </a:schemeClr>
                </a:solidFill>
                <a:latin typeface="Letter-join Plus 48"/>
              </a:rPr>
            </a:br>
            <a:br>
              <a:rPr lang="en-GB" b="1" u="sng" dirty="0">
                <a:solidFill>
                  <a:schemeClr val="accent5">
                    <a:lumMod val="50000"/>
                  </a:schemeClr>
                </a:solidFill>
                <a:latin typeface="Letter-join Plus 48"/>
              </a:rPr>
            </a:br>
            <a:endParaRPr lang="en-GB" b="1" u="sng" dirty="0">
              <a:latin typeface="Letter-join Plus 48"/>
            </a:endParaRPr>
          </a:p>
        </p:txBody>
      </p:sp>
      <p:pic>
        <p:nvPicPr>
          <p:cNvPr id="6" name="Picture 4" descr="Cel Arrow Oko Byków · Darmowa grafika wektorowa na Pixabay">
            <a:extLst>
              <a:ext uri="{FF2B5EF4-FFF2-40B4-BE49-F238E27FC236}">
                <a16:creationId xmlns:a16="http://schemas.microsoft.com/office/drawing/2014/main" id="{2AF981FA-E9E6-5CC3-28C8-80BF96CACBAC}"/>
              </a:ext>
            </a:extLst>
          </p:cNvPr>
          <p:cNvPicPr>
            <a:picLocks noChangeAspect="1"/>
          </p:cNvPicPr>
          <p:nvPr/>
        </p:nvPicPr>
        <p:blipFill>
          <a:blip r:embed="rId3"/>
          <a:srcRect/>
          <a:stretch>
            <a:fillRect/>
          </a:stretch>
        </p:blipFill>
        <p:spPr>
          <a:xfrm>
            <a:off x="10025063" y="120864"/>
            <a:ext cx="2041306" cy="1980782"/>
          </a:xfrm>
          <a:prstGeom prst="rect">
            <a:avLst/>
          </a:prstGeom>
          <a:noFill/>
          <a:ln cap="flat">
            <a:noFill/>
          </a:ln>
        </p:spPr>
      </p:pic>
      <p:sp>
        <p:nvSpPr>
          <p:cNvPr id="7" name="TextBox 4">
            <a:extLst>
              <a:ext uri="{FF2B5EF4-FFF2-40B4-BE49-F238E27FC236}">
                <a16:creationId xmlns:a16="http://schemas.microsoft.com/office/drawing/2014/main" id="{CE296373-4915-28F2-1587-A769A3CE52D2}"/>
              </a:ext>
            </a:extLst>
          </p:cNvPr>
          <p:cNvSpPr txBox="1"/>
          <p:nvPr/>
        </p:nvSpPr>
        <p:spPr>
          <a:xfrm>
            <a:off x="54619" y="2637075"/>
            <a:ext cx="11798713" cy="6376104"/>
          </a:xfrm>
          <a:prstGeom prst="rect">
            <a:avLst/>
          </a:prstGeom>
          <a:noFill/>
          <a:ln cap="flat">
            <a:noFill/>
          </a:ln>
        </p:spPr>
        <p:txBody>
          <a:bodyPr vert="horz" wrap="square" lIns="91440" tIns="45720" rIns="91440" bIns="45720" anchor="t" anchorCtr="0" compatLnSpc="1">
            <a:spAutoFit/>
          </a:bodyPr>
          <a:lstStyle/>
          <a:p>
            <a:pPr>
              <a:lnSpc>
                <a:spcPts val="4875"/>
              </a:lnSpc>
              <a:defRPr sz="1800" b="0" i="0" u="none" strike="noStrike" kern="0" cap="none" spc="0" baseline="0">
                <a:solidFill>
                  <a:srgbClr val="000000"/>
                </a:solidFill>
                <a:uFillTx/>
              </a:defRPr>
            </a:pPr>
            <a:r>
              <a:rPr lang="en-GB" sz="4000" b="0" i="0" u="none" strike="noStrike" kern="1200" cap="none" spc="0" baseline="0" dirty="0">
                <a:solidFill>
                  <a:srgbClr val="002060"/>
                </a:solidFill>
                <a:uFillTx/>
                <a:latin typeface="Letter-join Plus 48"/>
              </a:rPr>
              <a:t>The goal for this week:</a:t>
            </a:r>
          </a:p>
          <a:p>
            <a:pPr marL="571500" indent="-571500">
              <a:lnSpc>
                <a:spcPts val="4875"/>
              </a:lnSpc>
              <a:buFontTx/>
              <a:buChar char="-"/>
              <a:defRPr sz="1800" b="0" i="0" u="none" strike="noStrike" kern="0" cap="none" spc="0" baseline="0">
                <a:solidFill>
                  <a:srgbClr val="000000"/>
                </a:solidFill>
                <a:uFillTx/>
              </a:defRPr>
            </a:pPr>
            <a:r>
              <a:rPr lang="en-GB" sz="4000" b="0" i="0" u="none" strike="noStrike" kern="1200" cap="none" spc="0" baseline="0" dirty="0">
                <a:solidFill>
                  <a:srgbClr val="002060"/>
                </a:solidFill>
                <a:uFillTx/>
                <a:latin typeface="Letter-join Plus 48"/>
              </a:rPr>
              <a:t>Read chapters of the book and use VIPER skills to show full understanding of the text. </a:t>
            </a:r>
          </a:p>
          <a:p>
            <a:pPr marL="571500" indent="-571500">
              <a:lnSpc>
                <a:spcPts val="4875"/>
              </a:lnSpc>
              <a:buFontTx/>
              <a:buChar char="-"/>
              <a:defRPr sz="1800" b="0" i="0" u="none" strike="noStrike" kern="0" cap="none" spc="0" baseline="0">
                <a:solidFill>
                  <a:srgbClr val="000000"/>
                </a:solidFill>
                <a:uFillTx/>
              </a:defRPr>
            </a:pPr>
            <a:r>
              <a:rPr lang="en-GB" sz="4000" dirty="0">
                <a:solidFill>
                  <a:srgbClr val="002060"/>
                </a:solidFill>
                <a:latin typeface="Letter-join Plus 48"/>
              </a:rPr>
              <a:t>Perform poetry with expression</a:t>
            </a:r>
          </a:p>
          <a:p>
            <a:pPr marL="571500" indent="-571500">
              <a:lnSpc>
                <a:spcPts val="4875"/>
              </a:lnSpc>
              <a:buFontTx/>
              <a:buChar char="-"/>
              <a:defRPr sz="1800" b="0" i="0" u="none" strike="noStrike" kern="0" cap="none" spc="0" baseline="0">
                <a:solidFill>
                  <a:srgbClr val="000000"/>
                </a:solidFill>
                <a:uFillTx/>
              </a:defRPr>
            </a:pPr>
            <a:r>
              <a:rPr lang="en-GB" sz="4000" b="0" i="0" u="none" strike="noStrike" kern="1200" cap="none" spc="0" baseline="0" dirty="0">
                <a:solidFill>
                  <a:srgbClr val="002060"/>
                </a:solidFill>
                <a:uFillTx/>
                <a:latin typeface="Letter-join Plus 48"/>
              </a:rPr>
              <a:t>Write about yourself in verse.  </a:t>
            </a:r>
          </a:p>
          <a:p>
            <a:pPr marL="571500" indent="-571500">
              <a:lnSpc>
                <a:spcPts val="4875"/>
              </a:lnSpc>
              <a:buFontTx/>
              <a:buChar char="-"/>
              <a:defRPr sz="1800" b="0" i="0" u="none" strike="noStrike" kern="0" cap="none" spc="0" baseline="0">
                <a:solidFill>
                  <a:srgbClr val="000000"/>
                </a:solidFill>
                <a:uFillTx/>
              </a:defRPr>
            </a:pPr>
            <a:endParaRPr lang="en-GB" sz="4000" b="0" i="0" u="none" strike="noStrike" kern="1200" cap="none" spc="0" baseline="0" dirty="0">
              <a:solidFill>
                <a:srgbClr val="002060"/>
              </a:solidFill>
              <a:uFillTx/>
              <a:latin typeface="Letter-join Plus 48"/>
            </a:endParaRPr>
          </a:p>
          <a:p>
            <a:pPr marL="571500" indent="-571500">
              <a:lnSpc>
                <a:spcPts val="4875"/>
              </a:lnSpc>
              <a:buFontTx/>
              <a:buChar char="-"/>
              <a:defRPr sz="1800" b="0" i="0" u="none" strike="noStrike" kern="0" cap="none" spc="0" baseline="0">
                <a:solidFill>
                  <a:srgbClr val="000000"/>
                </a:solidFill>
                <a:uFillTx/>
              </a:defRPr>
            </a:pPr>
            <a:endParaRPr lang="en-GB" sz="4000" dirty="0">
              <a:solidFill>
                <a:srgbClr val="002060"/>
              </a:solidFill>
              <a:latin typeface="Letter-join Plus 48"/>
            </a:endParaRPr>
          </a:p>
          <a:p>
            <a:pPr>
              <a:lnSpc>
                <a:spcPts val="4875"/>
              </a:lnSpc>
              <a:defRPr sz="1800" b="0" i="0" u="none" strike="noStrike" kern="0" cap="none" spc="0" baseline="0">
                <a:solidFill>
                  <a:srgbClr val="000000"/>
                </a:solidFill>
                <a:uFillTx/>
              </a:defRPr>
            </a:pPr>
            <a:endParaRPr lang="en-GB" sz="4000" b="0" i="0" u="none" strike="noStrike" kern="1200" cap="none" spc="0" baseline="0" dirty="0">
              <a:solidFill>
                <a:srgbClr val="002060"/>
              </a:solidFill>
              <a:uFillTx/>
              <a:latin typeface="Letter-join Plus 48"/>
            </a:endParaRPr>
          </a:p>
          <a:p>
            <a:pPr marL="571500" indent="-571500">
              <a:lnSpc>
                <a:spcPts val="4875"/>
              </a:lnSpc>
              <a:buFontTx/>
              <a:buChar char="-"/>
              <a:defRPr sz="1800" b="0" i="0" u="none" strike="noStrike" kern="0" cap="none" spc="0" baseline="0">
                <a:solidFill>
                  <a:srgbClr val="000000"/>
                </a:solidFill>
                <a:uFillTx/>
              </a:defRPr>
            </a:pPr>
            <a:endParaRPr lang="en-GB" sz="4000" b="0" i="0" u="none" strike="noStrike" kern="1200" cap="none" spc="0" baseline="0" dirty="0">
              <a:solidFill>
                <a:srgbClr val="002060"/>
              </a:solidFill>
              <a:uFillTx/>
              <a:latin typeface="Letter-join Plus 48"/>
            </a:endParaRPr>
          </a:p>
          <a:p>
            <a:pPr marL="571500" indent="-571500">
              <a:lnSpc>
                <a:spcPts val="4875"/>
              </a:lnSpc>
              <a:buFontTx/>
              <a:buChar char="-"/>
              <a:defRPr sz="1800" b="0" i="0" u="none" strike="noStrike" kern="0" cap="none" spc="0" baseline="0">
                <a:solidFill>
                  <a:srgbClr val="000000"/>
                </a:solidFill>
                <a:uFillTx/>
              </a:defRPr>
            </a:pPr>
            <a:endParaRPr lang="en-GB" sz="4000" b="0" i="0" u="none" strike="noStrike" kern="1200" cap="none" spc="0" baseline="0" dirty="0">
              <a:solidFill>
                <a:srgbClr val="002060"/>
              </a:solidFill>
              <a:uFillTx/>
              <a:latin typeface="Letter-join Plus 48"/>
            </a:endParaRPr>
          </a:p>
        </p:txBody>
      </p:sp>
    </p:spTree>
    <p:extLst>
      <p:ext uri="{BB962C8B-B14F-4D97-AF65-F5344CB8AC3E}">
        <p14:creationId xmlns:p14="http://schemas.microsoft.com/office/powerpoint/2010/main" val="16156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BB1C7-6459-8A71-FC57-591E463C83F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6357E44-9B66-9D63-393D-662912585C8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CB15BD2-81B6-4AA8-1A54-37D3244214BD}"/>
              </a:ext>
            </a:extLst>
          </p:cNvPr>
          <p:cNvPicPr>
            <a:picLocks noChangeAspect="1"/>
          </p:cNvPicPr>
          <p:nvPr/>
        </p:nvPicPr>
        <p:blipFill>
          <a:blip r:embed="rId2"/>
          <a:stretch>
            <a:fillRect/>
          </a:stretch>
        </p:blipFill>
        <p:spPr>
          <a:xfrm>
            <a:off x="2504767" y="0"/>
            <a:ext cx="6826045" cy="6826045"/>
          </a:xfrm>
          <a:prstGeom prst="rect">
            <a:avLst/>
          </a:prstGeom>
        </p:spPr>
      </p:pic>
    </p:spTree>
    <p:extLst>
      <p:ext uri="{BB962C8B-B14F-4D97-AF65-F5344CB8AC3E}">
        <p14:creationId xmlns:p14="http://schemas.microsoft.com/office/powerpoint/2010/main" val="3708608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4EB39-5C89-F960-489A-54E13E52C41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B3F31FB-5DC6-C71A-AEBB-A157D3128AE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20B389E9-014C-C794-8FD9-A767148F4376}"/>
              </a:ext>
            </a:extLst>
          </p:cNvPr>
          <p:cNvPicPr>
            <a:picLocks noChangeAspect="1"/>
          </p:cNvPicPr>
          <p:nvPr/>
        </p:nvPicPr>
        <p:blipFill>
          <a:blip r:embed="rId2"/>
          <a:srcRect b="23779"/>
          <a:stretch>
            <a:fillRect/>
          </a:stretch>
        </p:blipFill>
        <p:spPr>
          <a:xfrm>
            <a:off x="360977" y="152400"/>
            <a:ext cx="11301801" cy="5577839"/>
          </a:xfrm>
          <a:prstGeom prst="rect">
            <a:avLst/>
          </a:prstGeom>
        </p:spPr>
      </p:pic>
    </p:spTree>
    <p:extLst>
      <p:ext uri="{BB962C8B-B14F-4D97-AF65-F5344CB8AC3E}">
        <p14:creationId xmlns:p14="http://schemas.microsoft.com/office/powerpoint/2010/main" val="4107074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A6899-9C41-B46B-0F34-D76A5481C1F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9734841-7115-7094-A0AE-1F3BA89888BE}"/>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0301C794-DED7-2A3F-2090-A49B0381F93E}"/>
              </a:ext>
            </a:extLst>
          </p:cNvPr>
          <p:cNvPicPr>
            <a:picLocks noChangeAspect="1"/>
          </p:cNvPicPr>
          <p:nvPr/>
        </p:nvPicPr>
        <p:blipFill>
          <a:blip r:embed="rId2"/>
          <a:srcRect b="21939"/>
          <a:stretch>
            <a:fillRect/>
          </a:stretch>
        </p:blipFill>
        <p:spPr>
          <a:xfrm>
            <a:off x="190357" y="189614"/>
            <a:ext cx="11686529" cy="5733666"/>
          </a:xfrm>
          <a:prstGeom prst="rect">
            <a:avLst/>
          </a:prstGeom>
        </p:spPr>
      </p:pic>
    </p:spTree>
    <p:extLst>
      <p:ext uri="{BB962C8B-B14F-4D97-AF65-F5344CB8AC3E}">
        <p14:creationId xmlns:p14="http://schemas.microsoft.com/office/powerpoint/2010/main" val="3230521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descr="The Final Year - Books for Bugs"/>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346" r="18238"/>
          <a:stretch/>
        </p:blipFill>
        <p:spPr bwMode="auto">
          <a:xfrm>
            <a:off x="7296540" y="0"/>
            <a:ext cx="4385386" cy="665137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Matt Goodfellow - authorf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2003" y="282479"/>
            <a:ext cx="6086411" cy="6086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331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38200" y="0"/>
            <a:ext cx="9742714" cy="6990288"/>
          </a:xfrm>
          <a:prstGeom prst="rect">
            <a:avLst/>
          </a:prstGeom>
        </p:spPr>
      </p:pic>
    </p:spTree>
    <p:extLst>
      <p:ext uri="{BB962C8B-B14F-4D97-AF65-F5344CB8AC3E}">
        <p14:creationId xmlns:p14="http://schemas.microsoft.com/office/powerpoint/2010/main" val="820933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95801" y="0"/>
            <a:ext cx="9400397" cy="6955790"/>
          </a:xfrm>
          <a:prstGeom prst="rect">
            <a:avLst/>
          </a:prstGeom>
        </p:spPr>
      </p:pic>
    </p:spTree>
    <p:extLst>
      <p:ext uri="{BB962C8B-B14F-4D97-AF65-F5344CB8AC3E}">
        <p14:creationId xmlns:p14="http://schemas.microsoft.com/office/powerpoint/2010/main" val="12970362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04731" y="0"/>
            <a:ext cx="8921620" cy="6635255"/>
          </a:xfrm>
          <a:prstGeom prst="rect">
            <a:avLst/>
          </a:prstGeom>
        </p:spPr>
      </p:pic>
    </p:spTree>
    <p:extLst>
      <p:ext uri="{BB962C8B-B14F-4D97-AF65-F5344CB8AC3E}">
        <p14:creationId xmlns:p14="http://schemas.microsoft.com/office/powerpoint/2010/main" val="3040379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181696" y="1"/>
            <a:ext cx="9330219" cy="6835418"/>
          </a:xfrm>
          <a:prstGeom prst="rect">
            <a:avLst/>
          </a:prstGeom>
        </p:spPr>
      </p:pic>
    </p:spTree>
    <p:extLst>
      <p:ext uri="{BB962C8B-B14F-4D97-AF65-F5344CB8AC3E}">
        <p14:creationId xmlns:p14="http://schemas.microsoft.com/office/powerpoint/2010/main" val="11198552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3"/>
          <a:stretch>
            <a:fillRect/>
          </a:stretch>
        </p:blipFill>
        <p:spPr>
          <a:xfrm>
            <a:off x="1150145" y="67161"/>
            <a:ext cx="9430769" cy="6870498"/>
          </a:xfrm>
          <a:prstGeom prst="rect">
            <a:avLst/>
          </a:prstGeom>
        </p:spPr>
      </p:pic>
    </p:spTree>
    <p:extLst>
      <p:ext uri="{BB962C8B-B14F-4D97-AF65-F5344CB8AC3E}">
        <p14:creationId xmlns:p14="http://schemas.microsoft.com/office/powerpoint/2010/main" val="2090503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591745" y="0"/>
            <a:ext cx="8893968" cy="6858000"/>
          </a:xfrm>
          <a:prstGeom prst="rect">
            <a:avLst/>
          </a:prstGeom>
        </p:spPr>
      </p:pic>
    </p:spTree>
    <p:extLst>
      <p:ext uri="{BB962C8B-B14F-4D97-AF65-F5344CB8AC3E}">
        <p14:creationId xmlns:p14="http://schemas.microsoft.com/office/powerpoint/2010/main" val="151667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365125"/>
            <a:ext cx="12072892" cy="5643789"/>
          </a:xfrm>
          <a:prstGeom prst="rect">
            <a:avLst/>
          </a:prstGeom>
        </p:spPr>
      </p:pic>
    </p:spTree>
    <p:extLst>
      <p:ext uri="{BB962C8B-B14F-4D97-AF65-F5344CB8AC3E}">
        <p14:creationId xmlns:p14="http://schemas.microsoft.com/office/powerpoint/2010/main" val="2740573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04879" y="0"/>
            <a:ext cx="8837462" cy="6882784"/>
          </a:xfrm>
          <a:prstGeom prst="rect">
            <a:avLst/>
          </a:prstGeom>
        </p:spPr>
      </p:pic>
    </p:spTree>
    <p:extLst>
      <p:ext uri="{BB962C8B-B14F-4D97-AF65-F5344CB8AC3E}">
        <p14:creationId xmlns:p14="http://schemas.microsoft.com/office/powerpoint/2010/main" val="32380018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B79968D-950A-CA9F-BC07-352E27FB8A3B}"/>
              </a:ext>
            </a:extLst>
          </p:cNvPr>
          <p:cNvPicPr>
            <a:picLocks noChangeAspect="1"/>
          </p:cNvPicPr>
          <p:nvPr/>
        </p:nvPicPr>
        <p:blipFill>
          <a:blip r:embed="rId2"/>
          <a:stretch>
            <a:fillRect/>
          </a:stretch>
        </p:blipFill>
        <p:spPr>
          <a:xfrm rot="16200000">
            <a:off x="2772257" y="759380"/>
            <a:ext cx="6879916" cy="5361156"/>
          </a:xfrm>
          <a:prstGeom prst="rect">
            <a:avLst/>
          </a:prstGeom>
        </p:spPr>
      </p:pic>
    </p:spTree>
    <p:extLst>
      <p:ext uri="{BB962C8B-B14F-4D97-AF65-F5344CB8AC3E}">
        <p14:creationId xmlns:p14="http://schemas.microsoft.com/office/powerpoint/2010/main" val="485873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8BEAB-420E-548A-6033-FF90F772C5BB}"/>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A6FDA7AD-1D24-1F57-150E-F468467999B5}"/>
              </a:ext>
            </a:extLst>
          </p:cNvPr>
          <p:cNvSpPr/>
          <p:nvPr/>
        </p:nvSpPr>
        <p:spPr>
          <a:xfrm>
            <a:off x="258418" y="201706"/>
            <a:ext cx="3466417" cy="6400797"/>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Scaffolds</a:t>
            </a:r>
          </a:p>
          <a:p>
            <a:r>
              <a:rPr lang="en-GB" sz="3200" dirty="0">
                <a:solidFill>
                  <a:schemeClr val="accent5">
                    <a:lumMod val="50000"/>
                  </a:schemeClr>
                </a:solidFill>
                <a:latin typeface="Letter-join Plus 48" panose="02000505000000020003" pitchFamily="50" charset="0"/>
              </a:rPr>
              <a:t>Adult support </a:t>
            </a:r>
          </a:p>
          <a:p>
            <a:r>
              <a:rPr lang="en-GB" sz="3200" dirty="0">
                <a:solidFill>
                  <a:schemeClr val="accent5">
                    <a:lumMod val="50000"/>
                  </a:schemeClr>
                </a:solidFill>
                <a:latin typeface="Letter-join Plus 48" panose="02000505000000020003" pitchFamily="50" charset="0"/>
              </a:rPr>
              <a:t>Paired working </a:t>
            </a:r>
          </a:p>
          <a:p>
            <a:endParaRPr lang="en-GB" sz="3200" dirty="0">
              <a:solidFill>
                <a:schemeClr val="accent5">
                  <a:lumMod val="50000"/>
                </a:schemeClr>
              </a:solidFill>
              <a:latin typeface="Letter-join Plus 48" panose="02000505000000020003" pitchFamily="50" charset="0"/>
            </a:endParaRPr>
          </a:p>
          <a:p>
            <a:pPr marL="457200" indent="-457200">
              <a:buFontTx/>
              <a:buChar char="-"/>
            </a:pPr>
            <a:endParaRPr lang="en-GB" sz="3200" b="1" u="sng" dirty="0">
              <a:solidFill>
                <a:schemeClr val="accent5">
                  <a:lumMod val="50000"/>
                </a:schemeClr>
              </a:solidFill>
              <a:latin typeface="Letter-join Plus 48" panose="02000505000000020003" pitchFamily="50" charset="0"/>
            </a:endParaRPr>
          </a:p>
        </p:txBody>
      </p:sp>
      <p:sp>
        <p:nvSpPr>
          <p:cNvPr id="11" name="Rectangle 10">
            <a:extLst>
              <a:ext uri="{FF2B5EF4-FFF2-40B4-BE49-F238E27FC236}">
                <a16:creationId xmlns:a16="http://schemas.microsoft.com/office/drawing/2014/main" id="{422DC245-067F-F2B6-23A0-1DEF3C0AD18D}"/>
              </a:ext>
            </a:extLst>
          </p:cNvPr>
          <p:cNvSpPr/>
          <p:nvPr/>
        </p:nvSpPr>
        <p:spPr>
          <a:xfrm>
            <a:off x="3886200" y="201706"/>
            <a:ext cx="4131129" cy="6400799"/>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Task</a:t>
            </a:r>
          </a:p>
          <a:p>
            <a:r>
              <a:rPr lang="en-GB" sz="3200" dirty="0">
                <a:solidFill>
                  <a:schemeClr val="accent5">
                    <a:lumMod val="50000"/>
                  </a:schemeClr>
                </a:solidFill>
                <a:latin typeface="Letter-join Plus 48" panose="02000505000000020003" pitchFamily="50" charset="0"/>
              </a:rPr>
              <a:t>Complete VIPERS activity, choosing one from each section and then returning to the start. </a:t>
            </a:r>
          </a:p>
        </p:txBody>
      </p:sp>
      <p:sp>
        <p:nvSpPr>
          <p:cNvPr id="12" name="Rectangle 11">
            <a:extLst>
              <a:ext uri="{FF2B5EF4-FFF2-40B4-BE49-F238E27FC236}">
                <a16:creationId xmlns:a16="http://schemas.microsoft.com/office/drawing/2014/main" id="{5F7A4B30-1481-0D0E-1858-0E26D7BE01C4}"/>
              </a:ext>
            </a:extLst>
          </p:cNvPr>
          <p:cNvSpPr/>
          <p:nvPr/>
        </p:nvSpPr>
        <p:spPr>
          <a:xfrm>
            <a:off x="8178694" y="201706"/>
            <a:ext cx="3754887" cy="6400799"/>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Challenge</a:t>
            </a:r>
          </a:p>
          <a:p>
            <a:r>
              <a:rPr lang="en-GB" sz="2800" dirty="0">
                <a:solidFill>
                  <a:schemeClr val="accent5">
                    <a:lumMod val="50000"/>
                  </a:schemeClr>
                </a:solidFill>
                <a:latin typeface="Letter-join Plus 48" panose="02000505000000020003" pitchFamily="50" charset="0"/>
              </a:rPr>
              <a:t>As task, and then …</a:t>
            </a:r>
          </a:p>
          <a:p>
            <a:endParaRPr lang="en-GB" sz="2800" dirty="0">
              <a:solidFill>
                <a:schemeClr val="accent5">
                  <a:lumMod val="50000"/>
                </a:schemeClr>
              </a:solidFill>
              <a:latin typeface="Letter-join Plus 48" panose="02000505000000020003" pitchFamily="50" charset="0"/>
            </a:endParaRPr>
          </a:p>
          <a:p>
            <a:r>
              <a:rPr lang="en-GB" sz="2400" dirty="0">
                <a:solidFill>
                  <a:srgbClr val="00B050"/>
                </a:solidFill>
                <a:latin typeface="Letter-join Plus 48" panose="02000505000000020003" pitchFamily="50" charset="0"/>
              </a:rPr>
              <a:t>How does Matt Goodfellow present Nate’s emotional state in these early pages, and what does this suggest about the challenges he is facing as he begins Year 6? </a:t>
            </a:r>
          </a:p>
          <a:p>
            <a:r>
              <a:rPr lang="en-GB" sz="2400" dirty="0">
                <a:solidFill>
                  <a:srgbClr val="00B050"/>
                </a:solidFill>
                <a:latin typeface="Letter-join Plus 48" panose="02000505000000020003" pitchFamily="50" charset="0"/>
              </a:rPr>
              <a:t>Support your answer with evidence from the text and explain the effect on the reader.</a:t>
            </a:r>
          </a:p>
          <a:p>
            <a:br>
              <a:rPr lang="en-GB" sz="2800" dirty="0">
                <a:solidFill>
                  <a:schemeClr val="accent5">
                    <a:lumMod val="50000"/>
                  </a:schemeClr>
                </a:solidFill>
                <a:latin typeface="Letter-join Plus 48" panose="02000505000000020003" pitchFamily="50" charset="0"/>
              </a:rPr>
            </a:br>
            <a:endParaRPr lang="en-GB" sz="2800" dirty="0">
              <a:solidFill>
                <a:schemeClr val="accent5">
                  <a:lumMod val="50000"/>
                </a:schemeClr>
              </a:solidFill>
              <a:latin typeface="Letter-join Plus 48" panose="02000505000000020003" pitchFamily="50" charset="0"/>
            </a:endParaRPr>
          </a:p>
        </p:txBody>
      </p:sp>
    </p:spTree>
    <p:extLst>
      <p:ext uri="{BB962C8B-B14F-4D97-AF65-F5344CB8AC3E}">
        <p14:creationId xmlns:p14="http://schemas.microsoft.com/office/powerpoint/2010/main" val="23171966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76AEA-0D56-3CAE-742F-82544D136175}"/>
              </a:ext>
            </a:extLst>
          </p:cNvPr>
          <p:cNvSpPr>
            <a:spLocks noGrp="1"/>
          </p:cNvSpPr>
          <p:nvPr>
            <p:ph type="title"/>
          </p:nvPr>
        </p:nvSpPr>
        <p:spPr/>
        <p:txBody>
          <a:bodyPr/>
          <a:lstStyle/>
          <a:p>
            <a:r>
              <a:rPr lang="en-GB" b="1">
                <a:solidFill>
                  <a:srgbClr val="002060"/>
                </a:solidFill>
                <a:latin typeface="Letter-join Plus 48" panose="02000505000000020003" pitchFamily="50" charset="0"/>
              </a:rPr>
              <a:t>Plenary </a:t>
            </a:r>
          </a:p>
        </p:txBody>
      </p:sp>
      <p:sp>
        <p:nvSpPr>
          <p:cNvPr id="3" name="Content Placeholder 2">
            <a:extLst>
              <a:ext uri="{FF2B5EF4-FFF2-40B4-BE49-F238E27FC236}">
                <a16:creationId xmlns:a16="http://schemas.microsoft.com/office/drawing/2014/main" id="{7A4BF1CB-67E1-F2DA-653E-7368BE99960A}"/>
              </a:ext>
            </a:extLst>
          </p:cNvPr>
          <p:cNvSpPr>
            <a:spLocks noGrp="1"/>
          </p:cNvSpPr>
          <p:nvPr>
            <p:ph idx="1"/>
          </p:nvPr>
        </p:nvSpPr>
        <p:spPr>
          <a:xfrm>
            <a:off x="838200" y="1566317"/>
            <a:ext cx="10515600" cy="4351338"/>
          </a:xfrm>
        </p:spPr>
        <p:txBody>
          <a:bodyPr>
            <a:normAutofit/>
          </a:bodyPr>
          <a:lstStyle/>
          <a:p>
            <a:pPr marL="0" indent="0">
              <a:buNone/>
            </a:pPr>
            <a:r>
              <a:rPr lang="en-GB" sz="3600" dirty="0">
                <a:solidFill>
                  <a:srgbClr val="7030A0"/>
                </a:solidFill>
              </a:rPr>
              <a:t>Quick Fire Feelings Check</a:t>
            </a:r>
          </a:p>
          <a:p>
            <a:pPr marL="0" indent="0">
              <a:buNone/>
            </a:pPr>
            <a:endParaRPr lang="en-GB" sz="3600" dirty="0">
              <a:solidFill>
                <a:srgbClr val="7030A0"/>
              </a:solidFill>
            </a:endParaRPr>
          </a:p>
          <a:p>
            <a:pPr marL="0" indent="0">
              <a:buNone/>
            </a:pPr>
            <a:r>
              <a:rPr lang="en-GB" sz="3600" dirty="0">
                <a:solidFill>
                  <a:srgbClr val="7030A0"/>
                </a:solidFill>
              </a:rPr>
              <a:t>What does Nate feel at the start of Year 6? </a:t>
            </a:r>
          </a:p>
          <a:p>
            <a:pPr marL="0" indent="0">
              <a:buNone/>
            </a:pPr>
            <a:r>
              <a:rPr lang="en-GB" sz="3600" dirty="0">
                <a:solidFill>
                  <a:srgbClr val="7030A0"/>
                </a:solidFill>
              </a:rPr>
              <a:t>Find one piece of evidence from the text to support your idea.</a:t>
            </a:r>
          </a:p>
        </p:txBody>
      </p:sp>
    </p:spTree>
    <p:extLst>
      <p:ext uri="{BB962C8B-B14F-4D97-AF65-F5344CB8AC3E}">
        <p14:creationId xmlns:p14="http://schemas.microsoft.com/office/powerpoint/2010/main" val="1207379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9DCDE-9849-ADF5-E31D-F7F3DFD878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D1767B-0DB8-249D-65D9-2CC7661A39AD}"/>
              </a:ext>
            </a:extLst>
          </p:cNvPr>
          <p:cNvSpPr>
            <a:spLocks noGrp="1"/>
          </p:cNvSpPr>
          <p:nvPr>
            <p:ph type="title"/>
          </p:nvPr>
        </p:nvSpPr>
        <p:spPr>
          <a:xfrm>
            <a:off x="136060" y="553450"/>
            <a:ext cx="7179139" cy="1906126"/>
          </a:xfrm>
        </p:spPr>
        <p:txBody>
          <a:bodyPr>
            <a:normAutofit fontScale="90000"/>
          </a:bodyPr>
          <a:lstStyle/>
          <a:p>
            <a:r>
              <a:rPr lang="en-GB" sz="4000" b="1" u="sng" dirty="0">
                <a:solidFill>
                  <a:schemeClr val="accent5">
                    <a:lumMod val="50000"/>
                  </a:schemeClr>
                </a:solidFill>
                <a:latin typeface="Letter-join Plus 48" panose="02000505000000020003" pitchFamily="50" charset="0"/>
              </a:rPr>
              <a:t>Tuesday 23</a:t>
            </a:r>
            <a:r>
              <a:rPr lang="en-GB" sz="4000" b="1" u="sng" baseline="30000" dirty="0">
                <a:solidFill>
                  <a:schemeClr val="accent5">
                    <a:lumMod val="50000"/>
                  </a:schemeClr>
                </a:solidFill>
                <a:latin typeface="Letter-join Plus 48" panose="02000505000000020003" pitchFamily="50" charset="0"/>
              </a:rPr>
              <a:t>rd</a:t>
            </a:r>
            <a:r>
              <a:rPr lang="en-GB" sz="4000" b="1" u="sng" dirty="0">
                <a:solidFill>
                  <a:schemeClr val="accent5">
                    <a:lumMod val="50000"/>
                  </a:schemeClr>
                </a:solidFill>
                <a:latin typeface="Letter-join Plus 48" panose="02000505000000020003" pitchFamily="50" charset="0"/>
              </a:rPr>
              <a:t>  June 2026</a:t>
            </a:r>
            <a:br>
              <a:rPr lang="en-GB" b="1" u="sng" dirty="0">
                <a:solidFill>
                  <a:schemeClr val="accent5">
                    <a:lumMod val="50000"/>
                  </a:schemeClr>
                </a:solidFill>
                <a:latin typeface="Letter-join Plus 48" panose="02000505000000020003" pitchFamily="50" charset="0"/>
              </a:rPr>
            </a:br>
            <a:br>
              <a:rPr lang="en-GB" b="1" u="sng" dirty="0">
                <a:solidFill>
                  <a:schemeClr val="accent5">
                    <a:lumMod val="50000"/>
                  </a:schemeClr>
                </a:solidFill>
                <a:latin typeface="Letter-join Plus 48" panose="02000505000000020003" pitchFamily="50" charset="0"/>
              </a:rPr>
            </a:br>
            <a:r>
              <a:rPr lang="en-GB" b="1" u="sng" dirty="0">
                <a:solidFill>
                  <a:schemeClr val="accent5">
                    <a:lumMod val="50000"/>
                  </a:schemeClr>
                </a:solidFill>
                <a:latin typeface="Letter-join Plus 48" panose="02000505000000020003" pitchFamily="50" charset="0"/>
              </a:rPr>
              <a:t>  </a:t>
            </a:r>
            <a:br>
              <a:rPr lang="en-GB" b="1" u="sng" dirty="0">
                <a:solidFill>
                  <a:schemeClr val="accent5">
                    <a:lumMod val="50000"/>
                  </a:schemeClr>
                </a:solidFill>
                <a:latin typeface="Letter-join Plus 48" panose="02000505000000020003" pitchFamily="50" charset="0"/>
              </a:rPr>
            </a:br>
            <a:br>
              <a:rPr lang="en-GB" b="1" u="sng" dirty="0">
                <a:solidFill>
                  <a:schemeClr val="accent5">
                    <a:lumMod val="50000"/>
                  </a:schemeClr>
                </a:solidFill>
                <a:latin typeface="Letter-join Plus 48" panose="02000505000000020003" pitchFamily="50" charset="0"/>
              </a:rPr>
            </a:br>
            <a:endParaRPr lang="en-GB" b="1" u="sng" dirty="0">
              <a:solidFill>
                <a:schemeClr val="accent5">
                  <a:lumMod val="50000"/>
                </a:schemeClr>
              </a:solidFill>
              <a:latin typeface="Letter-join Plus 48" panose="02000505000000020003" pitchFamily="50" charset="0"/>
            </a:endParaRPr>
          </a:p>
        </p:txBody>
      </p:sp>
      <p:sp>
        <p:nvSpPr>
          <p:cNvPr id="6" name="TextBox 5">
            <a:extLst>
              <a:ext uri="{FF2B5EF4-FFF2-40B4-BE49-F238E27FC236}">
                <a16:creationId xmlns:a16="http://schemas.microsoft.com/office/drawing/2014/main" id="{69C9241A-40F7-C821-8C3A-1B4F27CD66D0}"/>
              </a:ext>
            </a:extLst>
          </p:cNvPr>
          <p:cNvSpPr txBox="1"/>
          <p:nvPr/>
        </p:nvSpPr>
        <p:spPr>
          <a:xfrm>
            <a:off x="136060" y="6190544"/>
            <a:ext cx="11744116" cy="523220"/>
          </a:xfrm>
          <a:prstGeom prst="rect">
            <a:avLst/>
          </a:prstGeom>
          <a:noFill/>
        </p:spPr>
        <p:txBody>
          <a:bodyPr wrap="square" rtlCol="0">
            <a:spAutoFit/>
          </a:bodyPr>
          <a:lstStyle/>
          <a:p>
            <a:r>
              <a:rPr lang="en-GB" sz="2800" dirty="0">
                <a:solidFill>
                  <a:srgbClr val="7030A0"/>
                </a:solidFill>
                <a:latin typeface="Letter-join Plus 48" panose="02000505000000020003" pitchFamily="50" charset="0"/>
              </a:rPr>
              <a:t>Rewrite the fable in your book. Take your time to allow for best handwriting. </a:t>
            </a:r>
          </a:p>
        </p:txBody>
      </p:sp>
      <p:pic>
        <p:nvPicPr>
          <p:cNvPr id="3" name="Picture 2">
            <a:extLst>
              <a:ext uri="{FF2B5EF4-FFF2-40B4-BE49-F238E27FC236}">
                <a16:creationId xmlns:a16="http://schemas.microsoft.com/office/drawing/2014/main" id="{E6F4E0DA-6189-7244-8173-1EB5E50D4C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017" y="716617"/>
            <a:ext cx="6965196" cy="5362944"/>
          </a:xfrm>
          <a:prstGeom prst="rect">
            <a:avLst/>
          </a:prstGeom>
        </p:spPr>
      </p:pic>
    </p:spTree>
    <p:extLst>
      <p:ext uri="{BB962C8B-B14F-4D97-AF65-F5344CB8AC3E}">
        <p14:creationId xmlns:p14="http://schemas.microsoft.com/office/powerpoint/2010/main" val="3360936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591102-558C-D428-3AB0-74A7940805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34A2EA-7E79-25BF-2403-11C886A2C08C}"/>
              </a:ext>
            </a:extLst>
          </p:cNvPr>
          <p:cNvSpPr>
            <a:spLocks noGrp="1"/>
          </p:cNvSpPr>
          <p:nvPr>
            <p:ph type="title"/>
          </p:nvPr>
        </p:nvSpPr>
        <p:spPr>
          <a:xfrm>
            <a:off x="127747" y="1763438"/>
            <a:ext cx="11553166" cy="2347898"/>
          </a:xfrm>
        </p:spPr>
        <p:txBody>
          <a:bodyPr>
            <a:normAutofit fontScale="90000"/>
          </a:bodyPr>
          <a:lstStyle/>
          <a:p>
            <a:r>
              <a:rPr lang="en-GB" b="1" u="sng" dirty="0">
                <a:solidFill>
                  <a:schemeClr val="accent5">
                    <a:lumMod val="50000"/>
                  </a:schemeClr>
                </a:solidFill>
                <a:latin typeface="Letter-join Plus 48" panose="02000505000000020003" pitchFamily="50" charset="0"/>
              </a:rPr>
              <a:t>Tuesday 23</a:t>
            </a:r>
            <a:r>
              <a:rPr lang="en-GB" b="1" u="sng" baseline="30000" dirty="0">
                <a:solidFill>
                  <a:schemeClr val="accent5">
                    <a:lumMod val="50000"/>
                  </a:schemeClr>
                </a:solidFill>
                <a:latin typeface="Letter-join Plus 48" panose="02000505000000020003" pitchFamily="50" charset="0"/>
              </a:rPr>
              <a:t>rd</a:t>
            </a:r>
            <a:r>
              <a:rPr lang="en-GB" b="1" u="sng" dirty="0">
                <a:solidFill>
                  <a:schemeClr val="accent5">
                    <a:lumMod val="50000"/>
                  </a:schemeClr>
                </a:solidFill>
                <a:latin typeface="Letter-join Plus 48" panose="02000505000000020003" pitchFamily="50" charset="0"/>
              </a:rPr>
              <a:t> June 2026</a:t>
            </a:r>
            <a:br>
              <a:rPr lang="en-GB" b="1" u="sng" dirty="0">
                <a:solidFill>
                  <a:schemeClr val="accent5">
                    <a:lumMod val="50000"/>
                  </a:schemeClr>
                </a:solidFill>
                <a:latin typeface="Letter-join Plus 48" panose="02000505000000020003" pitchFamily="50" charset="0"/>
              </a:rPr>
            </a:br>
            <a:r>
              <a:rPr lang="en-GB" b="1" u="sng" dirty="0">
                <a:solidFill>
                  <a:schemeClr val="accent5">
                    <a:lumMod val="50000"/>
                  </a:schemeClr>
                </a:solidFill>
                <a:latin typeface="Letter-join Plus 48" panose="02000505000000020003" pitchFamily="50" charset="0"/>
              </a:rPr>
              <a:t>Reading VIPERS </a:t>
            </a:r>
            <a:br>
              <a:rPr lang="en-GB" b="1" u="sng" dirty="0">
                <a:solidFill>
                  <a:schemeClr val="accent5">
                    <a:lumMod val="50000"/>
                  </a:schemeClr>
                </a:solidFill>
                <a:latin typeface="Letter-join Plus 48" panose="02000505000000020003" pitchFamily="50" charset="0"/>
              </a:rPr>
            </a:br>
            <a:br>
              <a:rPr lang="en-GB" b="1" u="sng" dirty="0">
                <a:solidFill>
                  <a:schemeClr val="accent5">
                    <a:lumMod val="50000"/>
                  </a:schemeClr>
                </a:solidFill>
                <a:latin typeface="Letter-join Plus 48" panose="02000505000000020003" pitchFamily="50" charset="0"/>
              </a:rPr>
            </a:br>
            <a:br>
              <a:rPr lang="en-GB" b="1" u="sng" dirty="0">
                <a:solidFill>
                  <a:schemeClr val="accent5">
                    <a:lumMod val="50000"/>
                  </a:schemeClr>
                </a:solidFill>
                <a:latin typeface="Letter-join Plus 48" panose="02000505000000020003" pitchFamily="50" charset="0"/>
              </a:rPr>
            </a:br>
            <a:br>
              <a:rPr lang="en-GB" b="1" u="sng" dirty="0">
                <a:solidFill>
                  <a:schemeClr val="accent5">
                    <a:lumMod val="50000"/>
                  </a:schemeClr>
                </a:solidFill>
                <a:latin typeface="Letter-join Plus 48" panose="02000505000000020003" pitchFamily="50" charset="0"/>
              </a:rPr>
            </a:br>
            <a:br>
              <a:rPr lang="en-GB" b="1" u="sng" dirty="0">
                <a:solidFill>
                  <a:schemeClr val="accent5">
                    <a:lumMod val="50000"/>
                  </a:schemeClr>
                </a:solidFill>
                <a:latin typeface="Letter-join Plus 48" panose="02000505000000020003" pitchFamily="50" charset="0"/>
              </a:rPr>
            </a:br>
            <a:br>
              <a:rPr lang="en-GB" b="1" u="sng" dirty="0">
                <a:solidFill>
                  <a:schemeClr val="accent5">
                    <a:lumMod val="50000"/>
                  </a:schemeClr>
                </a:solidFill>
                <a:latin typeface="Letter-join Plus 48" panose="02000505000000020003" pitchFamily="50" charset="0"/>
              </a:rPr>
            </a:br>
            <a:br>
              <a:rPr lang="en-GB" b="1" u="sng" dirty="0">
                <a:solidFill>
                  <a:schemeClr val="accent5">
                    <a:lumMod val="50000"/>
                  </a:schemeClr>
                </a:solidFill>
                <a:latin typeface="Letter-join Plus 48" panose="02000505000000020003" pitchFamily="50" charset="0"/>
              </a:rPr>
            </a:br>
            <a:endParaRPr lang="en-GB" b="1" u="sng" dirty="0">
              <a:solidFill>
                <a:schemeClr val="accent5">
                  <a:lumMod val="50000"/>
                </a:schemeClr>
              </a:solidFill>
              <a:latin typeface="Letter-join Plus 48" panose="02000505000000020003" pitchFamily="50" charset="0"/>
            </a:endParaRPr>
          </a:p>
        </p:txBody>
      </p:sp>
      <p:sp>
        <p:nvSpPr>
          <p:cNvPr id="3" name="Content Placeholder 2">
            <a:extLst>
              <a:ext uri="{FF2B5EF4-FFF2-40B4-BE49-F238E27FC236}">
                <a16:creationId xmlns:a16="http://schemas.microsoft.com/office/drawing/2014/main" id="{13671A07-AB26-4D2A-E81C-09522CEAC845}"/>
              </a:ext>
            </a:extLst>
          </p:cNvPr>
          <p:cNvSpPr>
            <a:spLocks noGrp="1"/>
          </p:cNvSpPr>
          <p:nvPr>
            <p:ph idx="1"/>
          </p:nvPr>
        </p:nvSpPr>
        <p:spPr>
          <a:xfrm>
            <a:off x="255494" y="2388955"/>
            <a:ext cx="11936506" cy="3818224"/>
          </a:xfrm>
        </p:spPr>
        <p:txBody>
          <a:bodyPr>
            <a:normAutofit/>
          </a:bodyPr>
          <a:lstStyle/>
          <a:p>
            <a:pPr marL="0" indent="0">
              <a:buNone/>
            </a:pPr>
            <a:r>
              <a:rPr lang="en-GB" sz="4000" dirty="0">
                <a:solidFill>
                  <a:schemeClr val="accent5">
                    <a:lumMod val="50000"/>
                  </a:schemeClr>
                </a:solidFill>
              </a:rPr>
              <a:t>Our goal for today:</a:t>
            </a:r>
          </a:p>
          <a:p>
            <a:pPr>
              <a:buFontTx/>
              <a:buChar char="-"/>
            </a:pPr>
            <a:r>
              <a:rPr lang="en-GB" sz="4000" dirty="0">
                <a:solidFill>
                  <a:schemeClr val="accent5">
                    <a:lumMod val="50000"/>
                  </a:schemeClr>
                </a:solidFill>
              </a:rPr>
              <a:t> Use a range of reading skills to develop a deep understanding of the next section of the text. </a:t>
            </a:r>
          </a:p>
        </p:txBody>
      </p:sp>
      <p:pic>
        <p:nvPicPr>
          <p:cNvPr id="4" name="Picture 4" descr="Cel Arrow Oko Byków · Darmowa grafika wektorowa na Pixabay">
            <a:extLst>
              <a:ext uri="{FF2B5EF4-FFF2-40B4-BE49-F238E27FC236}">
                <a16:creationId xmlns:a16="http://schemas.microsoft.com/office/drawing/2014/main" id="{B9813E4E-93F6-5064-2335-7FB820019241}"/>
              </a:ext>
            </a:extLst>
          </p:cNvPr>
          <p:cNvPicPr>
            <a:picLocks noChangeAspect="1"/>
          </p:cNvPicPr>
          <p:nvPr/>
        </p:nvPicPr>
        <p:blipFill>
          <a:blip r:embed="rId3"/>
          <a:srcRect/>
          <a:stretch>
            <a:fillRect/>
          </a:stretch>
        </p:blipFill>
        <p:spPr>
          <a:xfrm>
            <a:off x="9933961" y="293112"/>
            <a:ext cx="2041306" cy="1980782"/>
          </a:xfrm>
          <a:prstGeom prst="rect">
            <a:avLst/>
          </a:prstGeom>
          <a:noFill/>
          <a:ln cap="flat">
            <a:noFill/>
          </a:ln>
        </p:spPr>
      </p:pic>
    </p:spTree>
    <p:extLst>
      <p:ext uri="{BB962C8B-B14F-4D97-AF65-F5344CB8AC3E}">
        <p14:creationId xmlns:p14="http://schemas.microsoft.com/office/powerpoint/2010/main" val="30543868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AA019-A0D7-32EA-A1BB-23586C63008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0E23DEE-736D-D132-5040-8F095914C0C9}"/>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27557DC1-DFEE-3E04-5CDD-B54F5412EF1F}"/>
              </a:ext>
            </a:extLst>
          </p:cNvPr>
          <p:cNvPicPr>
            <a:picLocks noChangeAspect="1"/>
          </p:cNvPicPr>
          <p:nvPr/>
        </p:nvPicPr>
        <p:blipFill>
          <a:blip r:embed="rId2"/>
          <a:srcRect b="26521"/>
          <a:stretch>
            <a:fillRect/>
          </a:stretch>
        </p:blipFill>
        <p:spPr>
          <a:xfrm>
            <a:off x="148028" y="91440"/>
            <a:ext cx="11839777" cy="5496560"/>
          </a:xfrm>
          <a:prstGeom prst="rect">
            <a:avLst/>
          </a:prstGeom>
        </p:spPr>
      </p:pic>
    </p:spTree>
    <p:extLst>
      <p:ext uri="{BB962C8B-B14F-4D97-AF65-F5344CB8AC3E}">
        <p14:creationId xmlns:p14="http://schemas.microsoft.com/office/powerpoint/2010/main" val="18315831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92200-942E-FD3B-C2DC-A8BE8790C5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5F76CC9-59FA-4259-08CC-04EAAEB601D7}"/>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A1C3B7FA-202F-F6E3-CD8E-A2AD367292C3}"/>
              </a:ext>
            </a:extLst>
          </p:cNvPr>
          <p:cNvPicPr>
            <a:picLocks noChangeAspect="1"/>
          </p:cNvPicPr>
          <p:nvPr/>
        </p:nvPicPr>
        <p:blipFill>
          <a:blip r:embed="rId2"/>
          <a:stretch>
            <a:fillRect/>
          </a:stretch>
        </p:blipFill>
        <p:spPr>
          <a:xfrm>
            <a:off x="255431" y="456883"/>
            <a:ext cx="11681138" cy="5720080"/>
          </a:xfrm>
          <a:prstGeom prst="rect">
            <a:avLst/>
          </a:prstGeom>
        </p:spPr>
      </p:pic>
    </p:spTree>
    <p:extLst>
      <p:ext uri="{BB962C8B-B14F-4D97-AF65-F5344CB8AC3E}">
        <p14:creationId xmlns:p14="http://schemas.microsoft.com/office/powerpoint/2010/main" val="1577716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AE776C-3791-F971-46E1-13EF8A202DFC}"/>
              </a:ext>
            </a:extLst>
          </p:cNvPr>
          <p:cNvPicPr>
            <a:picLocks noChangeAspect="1"/>
          </p:cNvPicPr>
          <p:nvPr/>
        </p:nvPicPr>
        <p:blipFill>
          <a:blip r:embed="rId2"/>
          <a:stretch>
            <a:fillRect/>
          </a:stretch>
        </p:blipFill>
        <p:spPr>
          <a:xfrm>
            <a:off x="1645534" y="296908"/>
            <a:ext cx="8900931" cy="6264183"/>
          </a:xfrm>
          <a:prstGeom prst="rect">
            <a:avLst/>
          </a:prstGeom>
        </p:spPr>
      </p:pic>
    </p:spTree>
    <p:extLst>
      <p:ext uri="{BB962C8B-B14F-4D97-AF65-F5344CB8AC3E}">
        <p14:creationId xmlns:p14="http://schemas.microsoft.com/office/powerpoint/2010/main" val="29649222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9FBBF0B-A71B-05F4-0838-BA4A9C5FF9D3}"/>
              </a:ext>
            </a:extLst>
          </p:cNvPr>
          <p:cNvPicPr>
            <a:picLocks noChangeAspect="1"/>
          </p:cNvPicPr>
          <p:nvPr/>
        </p:nvPicPr>
        <p:blipFill>
          <a:blip r:embed="rId2"/>
          <a:stretch>
            <a:fillRect/>
          </a:stretch>
        </p:blipFill>
        <p:spPr>
          <a:xfrm>
            <a:off x="1611241" y="266426"/>
            <a:ext cx="8969517" cy="6325148"/>
          </a:xfrm>
          <a:prstGeom prst="rect">
            <a:avLst/>
          </a:prstGeom>
        </p:spPr>
      </p:pic>
    </p:spTree>
    <p:extLst>
      <p:ext uri="{BB962C8B-B14F-4D97-AF65-F5344CB8AC3E}">
        <p14:creationId xmlns:p14="http://schemas.microsoft.com/office/powerpoint/2010/main" val="3268500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41B5A6D-8198-526C-7388-DFA0A3810364}"/>
              </a:ext>
            </a:extLst>
          </p:cNvPr>
          <p:cNvPicPr>
            <a:picLocks noChangeAspect="1"/>
          </p:cNvPicPr>
          <p:nvPr/>
        </p:nvPicPr>
        <p:blipFill>
          <a:blip r:embed="rId2"/>
          <a:stretch>
            <a:fillRect/>
          </a:stretch>
        </p:blipFill>
        <p:spPr>
          <a:xfrm>
            <a:off x="1607431" y="235943"/>
            <a:ext cx="8977138" cy="6386113"/>
          </a:xfrm>
          <a:prstGeom prst="rect">
            <a:avLst/>
          </a:prstGeom>
        </p:spPr>
      </p:pic>
    </p:spTree>
    <p:extLst>
      <p:ext uri="{BB962C8B-B14F-4D97-AF65-F5344CB8AC3E}">
        <p14:creationId xmlns:p14="http://schemas.microsoft.com/office/powerpoint/2010/main" val="19224689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2D30066-89AD-64E7-F9D4-54ED78EAD6D8}"/>
              </a:ext>
            </a:extLst>
          </p:cNvPr>
          <p:cNvPicPr>
            <a:picLocks noChangeAspect="1"/>
          </p:cNvPicPr>
          <p:nvPr/>
        </p:nvPicPr>
        <p:blipFill>
          <a:blip r:embed="rId2"/>
          <a:stretch>
            <a:fillRect/>
          </a:stretch>
        </p:blipFill>
        <p:spPr>
          <a:xfrm>
            <a:off x="1877964" y="293098"/>
            <a:ext cx="8436071" cy="6271803"/>
          </a:xfrm>
          <a:prstGeom prst="rect">
            <a:avLst/>
          </a:prstGeom>
        </p:spPr>
      </p:pic>
    </p:spTree>
    <p:extLst>
      <p:ext uri="{BB962C8B-B14F-4D97-AF65-F5344CB8AC3E}">
        <p14:creationId xmlns:p14="http://schemas.microsoft.com/office/powerpoint/2010/main" val="864762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636E1A-DC55-6971-0D00-F8613CB64209}"/>
              </a:ext>
            </a:extLst>
          </p:cNvPr>
          <p:cNvSpPr txBox="1"/>
          <p:nvPr/>
        </p:nvSpPr>
        <p:spPr>
          <a:xfrm>
            <a:off x="3002692" y="1322173"/>
            <a:ext cx="7537622" cy="769441"/>
          </a:xfrm>
          <a:prstGeom prst="rect">
            <a:avLst/>
          </a:prstGeom>
          <a:noFill/>
        </p:spPr>
        <p:txBody>
          <a:bodyPr wrap="square" rtlCol="0">
            <a:spAutoFit/>
          </a:bodyPr>
          <a:lstStyle/>
          <a:p>
            <a:r>
              <a:rPr lang="en-GB" sz="4400"/>
              <a:t>Insert rest of part 3</a:t>
            </a:r>
          </a:p>
        </p:txBody>
      </p:sp>
      <p:pic>
        <p:nvPicPr>
          <p:cNvPr id="3" name="Picture 2">
            <a:extLst>
              <a:ext uri="{FF2B5EF4-FFF2-40B4-BE49-F238E27FC236}">
                <a16:creationId xmlns:a16="http://schemas.microsoft.com/office/drawing/2014/main" id="{3C1D5FBD-1225-4144-0284-4E1406C95C5A}"/>
              </a:ext>
            </a:extLst>
          </p:cNvPr>
          <p:cNvPicPr>
            <a:picLocks noChangeAspect="1"/>
          </p:cNvPicPr>
          <p:nvPr/>
        </p:nvPicPr>
        <p:blipFill>
          <a:blip r:embed="rId3"/>
          <a:stretch>
            <a:fillRect/>
          </a:stretch>
        </p:blipFill>
        <p:spPr>
          <a:xfrm rot="5400000">
            <a:off x="2604959" y="-620541"/>
            <a:ext cx="6992379" cy="8099081"/>
          </a:xfrm>
          <a:prstGeom prst="rect">
            <a:avLst/>
          </a:prstGeom>
        </p:spPr>
      </p:pic>
    </p:spTree>
    <p:extLst>
      <p:ext uri="{BB962C8B-B14F-4D97-AF65-F5344CB8AC3E}">
        <p14:creationId xmlns:p14="http://schemas.microsoft.com/office/powerpoint/2010/main" val="23088325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C16712C-A60F-FBCC-6CDC-600A070219C3}"/>
              </a:ext>
            </a:extLst>
          </p:cNvPr>
          <p:cNvPicPr>
            <a:picLocks noChangeAspect="1"/>
          </p:cNvPicPr>
          <p:nvPr/>
        </p:nvPicPr>
        <p:blipFill>
          <a:blip r:embed="rId2"/>
          <a:stretch>
            <a:fillRect/>
          </a:stretch>
        </p:blipFill>
        <p:spPr>
          <a:xfrm rot="16200000">
            <a:off x="2757568" y="461092"/>
            <a:ext cx="6846789" cy="5987033"/>
          </a:xfrm>
          <a:prstGeom prst="rect">
            <a:avLst/>
          </a:prstGeom>
        </p:spPr>
      </p:pic>
    </p:spTree>
    <p:extLst>
      <p:ext uri="{BB962C8B-B14F-4D97-AF65-F5344CB8AC3E}">
        <p14:creationId xmlns:p14="http://schemas.microsoft.com/office/powerpoint/2010/main" val="32979594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C6875-5FC4-D0ED-CC92-EACCD2709A92}"/>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911001FD-4BC6-DED1-81CF-26AC32412B10}"/>
              </a:ext>
            </a:extLst>
          </p:cNvPr>
          <p:cNvSpPr/>
          <p:nvPr/>
        </p:nvSpPr>
        <p:spPr>
          <a:xfrm>
            <a:off x="258419" y="201707"/>
            <a:ext cx="3805082" cy="2433338"/>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Scaffolds</a:t>
            </a:r>
          </a:p>
          <a:p>
            <a:r>
              <a:rPr lang="en-GB" sz="3200" dirty="0">
                <a:solidFill>
                  <a:schemeClr val="accent5">
                    <a:lumMod val="50000"/>
                  </a:schemeClr>
                </a:solidFill>
                <a:latin typeface="Letter-join Plus 48" panose="02000505000000020003" pitchFamily="50" charset="0"/>
              </a:rPr>
              <a:t>Adult support </a:t>
            </a:r>
          </a:p>
          <a:p>
            <a:r>
              <a:rPr lang="en-GB" sz="3200" dirty="0">
                <a:solidFill>
                  <a:schemeClr val="accent5">
                    <a:lumMod val="50000"/>
                  </a:schemeClr>
                </a:solidFill>
                <a:latin typeface="Letter-join Plus 48" panose="02000505000000020003" pitchFamily="50" charset="0"/>
              </a:rPr>
              <a:t>Paired working </a:t>
            </a:r>
          </a:p>
          <a:p>
            <a:endParaRPr lang="en-GB" sz="3200" dirty="0">
              <a:solidFill>
                <a:schemeClr val="accent5">
                  <a:lumMod val="50000"/>
                </a:schemeClr>
              </a:solidFill>
              <a:latin typeface="Letter-join Plus 48" panose="02000505000000020003" pitchFamily="50" charset="0"/>
            </a:endParaRPr>
          </a:p>
          <a:p>
            <a:pPr marL="457200" indent="-457200">
              <a:buFontTx/>
              <a:buChar char="-"/>
            </a:pPr>
            <a:endParaRPr lang="en-GB" sz="3200" b="1" u="sng" dirty="0">
              <a:solidFill>
                <a:schemeClr val="accent5">
                  <a:lumMod val="50000"/>
                </a:schemeClr>
              </a:solidFill>
              <a:latin typeface="Letter-join Plus 48" panose="02000505000000020003" pitchFamily="50" charset="0"/>
            </a:endParaRPr>
          </a:p>
        </p:txBody>
      </p:sp>
      <p:sp>
        <p:nvSpPr>
          <p:cNvPr id="11" name="Rectangle 10">
            <a:extLst>
              <a:ext uri="{FF2B5EF4-FFF2-40B4-BE49-F238E27FC236}">
                <a16:creationId xmlns:a16="http://schemas.microsoft.com/office/drawing/2014/main" id="{D8F4DB60-8269-C0FE-4E11-884F5A402C7F}"/>
              </a:ext>
            </a:extLst>
          </p:cNvPr>
          <p:cNvSpPr/>
          <p:nvPr/>
        </p:nvSpPr>
        <p:spPr>
          <a:xfrm>
            <a:off x="258419" y="2779999"/>
            <a:ext cx="3805083" cy="3711821"/>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Task</a:t>
            </a:r>
          </a:p>
          <a:p>
            <a:r>
              <a:rPr lang="en-GB" sz="3200" dirty="0">
                <a:solidFill>
                  <a:schemeClr val="accent5">
                    <a:lumMod val="50000"/>
                  </a:schemeClr>
                </a:solidFill>
                <a:latin typeface="Letter-join Plus 48" panose="02000505000000020003" pitchFamily="50" charset="0"/>
              </a:rPr>
              <a:t>Complete VIPERS activity, choosing one from each section and then returning to the start. </a:t>
            </a:r>
          </a:p>
        </p:txBody>
      </p:sp>
      <p:sp>
        <p:nvSpPr>
          <p:cNvPr id="12" name="Rectangle 11">
            <a:extLst>
              <a:ext uri="{FF2B5EF4-FFF2-40B4-BE49-F238E27FC236}">
                <a16:creationId xmlns:a16="http://schemas.microsoft.com/office/drawing/2014/main" id="{C1A07907-6E8B-A427-827B-335BE13E524C}"/>
              </a:ext>
            </a:extLst>
          </p:cNvPr>
          <p:cNvSpPr/>
          <p:nvPr/>
        </p:nvSpPr>
        <p:spPr>
          <a:xfrm>
            <a:off x="4375356" y="201706"/>
            <a:ext cx="7558226" cy="6400799"/>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Challenge</a:t>
            </a:r>
          </a:p>
          <a:p>
            <a:r>
              <a:rPr lang="en-GB" sz="2800" dirty="0">
                <a:solidFill>
                  <a:schemeClr val="accent5">
                    <a:lumMod val="50000"/>
                  </a:schemeClr>
                </a:solidFill>
                <a:latin typeface="Letter-join Plus 48" panose="02000505000000020003" pitchFamily="50" charset="0"/>
              </a:rPr>
              <a:t>As task, and then …</a:t>
            </a:r>
          </a:p>
          <a:p>
            <a:pPr fontAlgn="t"/>
            <a:r>
              <a:rPr lang="en-GB" sz="2800" dirty="0">
                <a:solidFill>
                  <a:srgbClr val="00B050"/>
                </a:solidFill>
                <a:latin typeface="Letter-join Plus 48" panose="02000505000000020003" pitchFamily="50" charset="0"/>
              </a:rPr>
              <a:t>How does Matt Goodfellow use language and structure in pages 20–35 to show Nate’s growing sense of responsibility and pressure?</a:t>
            </a:r>
          </a:p>
          <a:p>
            <a:pPr fontAlgn="t"/>
            <a:endParaRPr lang="en-GB" sz="2800" dirty="0">
              <a:solidFill>
                <a:srgbClr val="00B050"/>
              </a:solidFill>
              <a:latin typeface="Letter-join Plus 48" panose="02000505000000020003" pitchFamily="50" charset="0"/>
            </a:endParaRPr>
          </a:p>
          <a:p>
            <a:pPr fontAlgn="t"/>
            <a:r>
              <a:rPr lang="en-GB" sz="2800" dirty="0">
                <a:solidFill>
                  <a:srgbClr val="00B050"/>
                </a:solidFill>
                <a:latin typeface="Letter-join Plus 48" panose="02000505000000020003" pitchFamily="50" charset="0"/>
              </a:rPr>
              <a:t>In your answer, explain:</a:t>
            </a:r>
          </a:p>
          <a:p>
            <a:pPr fontAlgn="t"/>
            <a:r>
              <a:rPr lang="en-GB" sz="2800" dirty="0">
                <a:solidFill>
                  <a:srgbClr val="00B050"/>
                </a:solidFill>
                <a:latin typeface="Letter-join Plus 48" panose="02000505000000020003" pitchFamily="50" charset="0"/>
              </a:rPr>
              <a:t>- how Nate’s thoughts and feelings are presented</a:t>
            </a:r>
          </a:p>
          <a:p>
            <a:pPr fontAlgn="t"/>
            <a:r>
              <a:rPr lang="en-GB" sz="2800" dirty="0">
                <a:solidFill>
                  <a:srgbClr val="00B050"/>
                </a:solidFill>
                <a:latin typeface="Letter-join Plus 48" panose="02000505000000020003" pitchFamily="50" charset="0"/>
              </a:rPr>
              <a:t>- how specific language choices create tension or emotion</a:t>
            </a:r>
          </a:p>
          <a:p>
            <a:pPr fontAlgn="t"/>
            <a:r>
              <a:rPr lang="en-GB" sz="2800" dirty="0">
                <a:solidFill>
                  <a:srgbClr val="00B050"/>
                </a:solidFill>
                <a:latin typeface="Letter-join Plus 48" panose="02000505000000020003" pitchFamily="50" charset="0"/>
              </a:rPr>
              <a:t>- how the structure of the verse contributes to the reader’s understanding</a:t>
            </a:r>
          </a:p>
          <a:p>
            <a:br>
              <a:rPr lang="en-GB" sz="2800" dirty="0">
                <a:solidFill>
                  <a:schemeClr val="accent5">
                    <a:lumMod val="50000"/>
                  </a:schemeClr>
                </a:solidFill>
                <a:latin typeface="Letter-join Plus 48" panose="02000505000000020003" pitchFamily="50" charset="0"/>
              </a:rPr>
            </a:br>
            <a:endParaRPr lang="en-GB" sz="2800" dirty="0">
              <a:solidFill>
                <a:schemeClr val="accent5">
                  <a:lumMod val="50000"/>
                </a:schemeClr>
              </a:solidFill>
              <a:latin typeface="Letter-join Plus 48" panose="02000505000000020003" pitchFamily="50" charset="0"/>
            </a:endParaRPr>
          </a:p>
        </p:txBody>
      </p:sp>
    </p:spTree>
    <p:extLst>
      <p:ext uri="{BB962C8B-B14F-4D97-AF65-F5344CB8AC3E}">
        <p14:creationId xmlns:p14="http://schemas.microsoft.com/office/powerpoint/2010/main" val="7685680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BA817-1E57-793B-1CE2-5F59C847E020}"/>
              </a:ext>
            </a:extLst>
          </p:cNvPr>
          <p:cNvSpPr>
            <a:spLocks noGrp="1"/>
          </p:cNvSpPr>
          <p:nvPr>
            <p:ph type="title"/>
          </p:nvPr>
        </p:nvSpPr>
        <p:spPr>
          <a:xfrm>
            <a:off x="277368" y="194437"/>
            <a:ext cx="10515600" cy="1325563"/>
          </a:xfrm>
        </p:spPr>
        <p:txBody>
          <a:bodyPr/>
          <a:lstStyle/>
          <a:p>
            <a:r>
              <a:rPr lang="en-GB" b="1">
                <a:solidFill>
                  <a:srgbClr val="002060"/>
                </a:solidFill>
                <a:latin typeface="Letter-join Plus 48" panose="02000505000000020003" pitchFamily="50" charset="0"/>
              </a:rPr>
              <a:t>Plenary </a:t>
            </a:r>
          </a:p>
        </p:txBody>
      </p:sp>
      <p:sp>
        <p:nvSpPr>
          <p:cNvPr id="3" name="Content Placeholder 4">
            <a:extLst>
              <a:ext uri="{FF2B5EF4-FFF2-40B4-BE49-F238E27FC236}">
                <a16:creationId xmlns:a16="http://schemas.microsoft.com/office/drawing/2014/main" id="{9289FAD8-D1F2-9844-4D7A-7BCE9D353BB3}"/>
              </a:ext>
            </a:extLst>
          </p:cNvPr>
          <p:cNvSpPr>
            <a:spLocks noGrp="1"/>
          </p:cNvSpPr>
          <p:nvPr>
            <p:ph idx="1"/>
          </p:nvPr>
        </p:nvSpPr>
        <p:spPr>
          <a:xfrm>
            <a:off x="838200" y="1690688"/>
            <a:ext cx="10515600" cy="4351338"/>
          </a:xfrm>
        </p:spPr>
        <p:txBody>
          <a:bodyPr>
            <a:normAutofit/>
          </a:bodyPr>
          <a:lstStyle/>
          <a:p>
            <a:pPr marL="0" indent="0">
              <a:buNone/>
            </a:pPr>
            <a:r>
              <a:rPr lang="en-GB" sz="4400" dirty="0">
                <a:solidFill>
                  <a:srgbClr val="7030A0"/>
                </a:solidFill>
              </a:rPr>
              <a:t>Exit Question</a:t>
            </a:r>
          </a:p>
          <a:p>
            <a:pPr marL="0" indent="0">
              <a:buNone/>
            </a:pPr>
            <a:endParaRPr lang="en-GB" sz="4400" dirty="0">
              <a:solidFill>
                <a:srgbClr val="7030A0"/>
              </a:solidFill>
            </a:endParaRPr>
          </a:p>
          <a:p>
            <a:pPr marL="0" indent="0">
              <a:buNone/>
            </a:pPr>
            <a:r>
              <a:rPr lang="en-GB" sz="4400" dirty="0">
                <a:solidFill>
                  <a:srgbClr val="7030A0"/>
                </a:solidFill>
              </a:rPr>
              <a:t>How do Nate’s feelings change in this section of the text? </a:t>
            </a:r>
          </a:p>
        </p:txBody>
      </p:sp>
    </p:spTree>
    <p:extLst>
      <p:ext uri="{BB962C8B-B14F-4D97-AF65-F5344CB8AC3E}">
        <p14:creationId xmlns:p14="http://schemas.microsoft.com/office/powerpoint/2010/main" val="19685190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558" y="229381"/>
            <a:ext cx="10515600" cy="2285934"/>
          </a:xfrm>
        </p:spPr>
        <p:txBody>
          <a:bodyPr>
            <a:normAutofit fontScale="90000"/>
          </a:bodyPr>
          <a:lstStyle/>
          <a:p>
            <a:r>
              <a:rPr lang="en-GB" sz="3100" b="1" u="sng" dirty="0">
                <a:solidFill>
                  <a:schemeClr val="accent5">
                    <a:lumMod val="50000"/>
                  </a:schemeClr>
                </a:solidFill>
                <a:latin typeface="Letter-join Plus 48" panose="02000505000000020003" pitchFamily="50" charset="0"/>
              </a:rPr>
              <a:t>Wednesday 24</a:t>
            </a:r>
            <a:r>
              <a:rPr lang="en-GB" sz="3100" b="1" u="sng" baseline="30000" dirty="0">
                <a:solidFill>
                  <a:schemeClr val="accent5">
                    <a:lumMod val="50000"/>
                  </a:schemeClr>
                </a:solidFill>
                <a:latin typeface="Letter-join Plus 48" panose="02000505000000020003" pitchFamily="50" charset="0"/>
              </a:rPr>
              <a:t>th</a:t>
            </a:r>
            <a:r>
              <a:rPr lang="en-GB" sz="3100" b="1" u="sng" dirty="0">
                <a:solidFill>
                  <a:schemeClr val="accent5">
                    <a:lumMod val="50000"/>
                  </a:schemeClr>
                </a:solidFill>
                <a:latin typeface="Letter-join Plus 48" panose="02000505000000020003" pitchFamily="50" charset="0"/>
              </a:rPr>
              <a:t> June 2026</a:t>
            </a:r>
            <a:br>
              <a:rPr lang="en-GB" sz="3200" b="1" u="sng" dirty="0">
                <a:solidFill>
                  <a:schemeClr val="accent5">
                    <a:lumMod val="50000"/>
                  </a:schemeClr>
                </a:solidFill>
                <a:latin typeface="Letter-join Plus 48" panose="02000505000000020003" pitchFamily="50" charset="0"/>
              </a:rPr>
            </a:br>
            <a:r>
              <a:rPr lang="en-GB" sz="3200" b="1" u="sng" dirty="0">
                <a:solidFill>
                  <a:schemeClr val="accent5">
                    <a:lumMod val="50000"/>
                  </a:schemeClr>
                </a:solidFill>
                <a:latin typeface="Letter-join Plus 48" panose="02000505000000020003" pitchFamily="50" charset="0"/>
              </a:rPr>
              <a:t>Spellings – verb or noun?</a:t>
            </a:r>
            <a:br>
              <a:rPr lang="en-GB" sz="3200" b="1" u="sng" dirty="0">
                <a:solidFill>
                  <a:schemeClr val="accent5">
                    <a:lumMod val="50000"/>
                  </a:schemeClr>
                </a:solidFill>
                <a:latin typeface="Letter-join Plus 48" panose="02000505000000020003" pitchFamily="50" charset="0"/>
              </a:rPr>
            </a:br>
            <a:br>
              <a:rPr lang="en-GB" sz="3300" b="1" u="sng" dirty="0">
                <a:solidFill>
                  <a:schemeClr val="accent5">
                    <a:lumMod val="50000"/>
                  </a:schemeClr>
                </a:solidFill>
                <a:latin typeface="Letter-join Plus 48" panose="02000505000000020003" pitchFamily="50" charset="0"/>
              </a:rPr>
            </a:br>
            <a:br>
              <a:rPr lang="en-GB" sz="3600" b="1" u="sng" dirty="0">
                <a:solidFill>
                  <a:schemeClr val="accent5">
                    <a:lumMod val="50000"/>
                  </a:schemeClr>
                </a:solidFill>
                <a:latin typeface="Letter-join Plus 48" panose="02000505000000020003" pitchFamily="50" charset="0"/>
              </a:rPr>
            </a:br>
            <a:endParaRPr lang="en-GB" sz="3600" b="1" u="sng" dirty="0">
              <a:solidFill>
                <a:schemeClr val="accent5">
                  <a:lumMod val="50000"/>
                </a:schemeClr>
              </a:solidFill>
              <a:latin typeface="Letter-join Plus 48" panose="02000505000000020003" pitchFamily="50" charset="0"/>
            </a:endParaRPr>
          </a:p>
        </p:txBody>
      </p:sp>
      <p:sp>
        <p:nvSpPr>
          <p:cNvPr id="3" name="Content Placeholder 2"/>
          <p:cNvSpPr>
            <a:spLocks noGrp="1"/>
          </p:cNvSpPr>
          <p:nvPr>
            <p:ph idx="1"/>
          </p:nvPr>
        </p:nvSpPr>
        <p:spPr>
          <a:xfrm>
            <a:off x="145558" y="5997520"/>
            <a:ext cx="5439165" cy="860480"/>
          </a:xfrm>
        </p:spPr>
        <p:txBody>
          <a:bodyPr>
            <a:normAutofit/>
          </a:bodyPr>
          <a:lstStyle/>
          <a:p>
            <a:pPr marL="0" indent="0" algn="ctr">
              <a:buNone/>
            </a:pPr>
            <a:r>
              <a:rPr lang="en-GB" sz="2400" dirty="0">
                <a:solidFill>
                  <a:srgbClr val="00B050"/>
                </a:solidFill>
              </a:rPr>
              <a:t>CHALLENGE –  Write your own sentences using your spelling words. </a:t>
            </a:r>
          </a:p>
        </p:txBody>
      </p:sp>
      <p:pic>
        <p:nvPicPr>
          <p:cNvPr id="6" name="Picture 5">
            <a:extLst>
              <a:ext uri="{FF2B5EF4-FFF2-40B4-BE49-F238E27FC236}">
                <a16:creationId xmlns:a16="http://schemas.microsoft.com/office/drawing/2014/main" id="{DF153B2C-9597-5873-CE95-C7830E46996F}"/>
              </a:ext>
            </a:extLst>
          </p:cNvPr>
          <p:cNvPicPr>
            <a:picLocks noChangeAspect="1"/>
          </p:cNvPicPr>
          <p:nvPr/>
        </p:nvPicPr>
        <p:blipFill>
          <a:blip r:embed="rId3"/>
          <a:stretch>
            <a:fillRect/>
          </a:stretch>
        </p:blipFill>
        <p:spPr>
          <a:xfrm>
            <a:off x="5916756" y="156742"/>
            <a:ext cx="6049102" cy="6278669"/>
          </a:xfrm>
          <a:prstGeom prst="rect">
            <a:avLst/>
          </a:prstGeom>
        </p:spPr>
      </p:pic>
      <p:pic>
        <p:nvPicPr>
          <p:cNvPr id="8" name="Picture 7">
            <a:extLst>
              <a:ext uri="{FF2B5EF4-FFF2-40B4-BE49-F238E27FC236}">
                <a16:creationId xmlns:a16="http://schemas.microsoft.com/office/drawing/2014/main" id="{83D4ADE0-FA91-2B5A-862D-CF37D2A33ABC}"/>
              </a:ext>
            </a:extLst>
          </p:cNvPr>
          <p:cNvPicPr>
            <a:picLocks noChangeAspect="1"/>
          </p:cNvPicPr>
          <p:nvPr/>
        </p:nvPicPr>
        <p:blipFill>
          <a:blip r:embed="rId4"/>
          <a:stretch>
            <a:fillRect/>
          </a:stretch>
        </p:blipFill>
        <p:spPr>
          <a:xfrm>
            <a:off x="226142" y="1335944"/>
            <a:ext cx="4561180" cy="1179371"/>
          </a:xfrm>
          <a:prstGeom prst="rect">
            <a:avLst/>
          </a:prstGeom>
        </p:spPr>
      </p:pic>
      <p:pic>
        <p:nvPicPr>
          <p:cNvPr id="10" name="Picture 9">
            <a:extLst>
              <a:ext uri="{FF2B5EF4-FFF2-40B4-BE49-F238E27FC236}">
                <a16:creationId xmlns:a16="http://schemas.microsoft.com/office/drawing/2014/main" id="{F0E7CA8F-B30C-F32A-BE66-4709CBA58A99}"/>
              </a:ext>
            </a:extLst>
          </p:cNvPr>
          <p:cNvPicPr>
            <a:picLocks noChangeAspect="1"/>
          </p:cNvPicPr>
          <p:nvPr/>
        </p:nvPicPr>
        <p:blipFill>
          <a:blip r:embed="rId5"/>
          <a:stretch>
            <a:fillRect/>
          </a:stretch>
        </p:blipFill>
        <p:spPr>
          <a:xfrm>
            <a:off x="304728" y="2515314"/>
            <a:ext cx="2914850" cy="1106563"/>
          </a:xfrm>
          <a:prstGeom prst="rect">
            <a:avLst/>
          </a:prstGeom>
        </p:spPr>
      </p:pic>
    </p:spTree>
    <p:extLst>
      <p:ext uri="{BB962C8B-B14F-4D97-AF65-F5344CB8AC3E}">
        <p14:creationId xmlns:p14="http://schemas.microsoft.com/office/powerpoint/2010/main" val="18566257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A2F45-3664-0B61-C128-584614F8F7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B9BDAC-81C4-8B69-4221-C0838CAB17C3}"/>
              </a:ext>
            </a:extLst>
          </p:cNvPr>
          <p:cNvSpPr>
            <a:spLocks noGrp="1"/>
          </p:cNvSpPr>
          <p:nvPr>
            <p:ph type="title"/>
          </p:nvPr>
        </p:nvSpPr>
        <p:spPr>
          <a:xfrm>
            <a:off x="157037" y="115984"/>
            <a:ext cx="11592339" cy="1980782"/>
          </a:xfrm>
        </p:spPr>
        <p:txBody>
          <a:bodyPr>
            <a:normAutofit/>
          </a:bodyPr>
          <a:lstStyle/>
          <a:p>
            <a:r>
              <a:rPr lang="en-GB" sz="3600" b="1" u="sng" dirty="0">
                <a:solidFill>
                  <a:schemeClr val="accent5">
                    <a:lumMod val="50000"/>
                  </a:schemeClr>
                </a:solidFill>
                <a:latin typeface="Letter-join Plus 48" panose="02000505000000020003" pitchFamily="50" charset="0"/>
              </a:rPr>
              <a:t>Wednesday 24</a:t>
            </a:r>
            <a:r>
              <a:rPr lang="en-GB" sz="3600" b="1" u="sng" baseline="30000" dirty="0">
                <a:solidFill>
                  <a:schemeClr val="accent5">
                    <a:lumMod val="50000"/>
                  </a:schemeClr>
                </a:solidFill>
                <a:latin typeface="Letter-join Plus 48" panose="02000505000000020003" pitchFamily="50" charset="0"/>
              </a:rPr>
              <a:t>th</a:t>
            </a:r>
            <a:r>
              <a:rPr lang="en-GB" sz="3600" b="1" u="sng" dirty="0">
                <a:solidFill>
                  <a:schemeClr val="accent5">
                    <a:lumMod val="50000"/>
                  </a:schemeClr>
                </a:solidFill>
                <a:latin typeface="Letter-join Plus 48" panose="02000505000000020003" pitchFamily="50" charset="0"/>
              </a:rPr>
              <a:t> June 2026</a:t>
            </a:r>
            <a:br>
              <a:rPr lang="en-GB" sz="3600" b="1" u="sng" dirty="0">
                <a:solidFill>
                  <a:schemeClr val="accent5">
                    <a:lumMod val="50000"/>
                  </a:schemeClr>
                </a:solidFill>
                <a:latin typeface="Letter-join Plus 48" panose="02000505000000020003" pitchFamily="50" charset="0"/>
              </a:rPr>
            </a:br>
            <a:r>
              <a:rPr lang="en-GB" sz="3600" b="1" u="sng" dirty="0">
                <a:solidFill>
                  <a:schemeClr val="accent5">
                    <a:lumMod val="50000"/>
                  </a:schemeClr>
                </a:solidFill>
                <a:latin typeface="Letter-join Plus 48" panose="02000505000000020003" pitchFamily="50" charset="0"/>
              </a:rPr>
              <a:t>Reading VIPERS </a:t>
            </a:r>
          </a:p>
        </p:txBody>
      </p:sp>
      <p:pic>
        <p:nvPicPr>
          <p:cNvPr id="6" name="Picture 4" descr="Cel Arrow Oko Byków · Darmowa grafika wektorowa na Pixabay">
            <a:extLst>
              <a:ext uri="{FF2B5EF4-FFF2-40B4-BE49-F238E27FC236}">
                <a16:creationId xmlns:a16="http://schemas.microsoft.com/office/drawing/2014/main" id="{B9048576-EDA7-AAE0-327C-85474387E2DE}"/>
              </a:ext>
            </a:extLst>
          </p:cNvPr>
          <p:cNvPicPr>
            <a:picLocks noChangeAspect="1"/>
          </p:cNvPicPr>
          <p:nvPr/>
        </p:nvPicPr>
        <p:blipFill>
          <a:blip r:embed="rId3"/>
          <a:srcRect/>
          <a:stretch>
            <a:fillRect/>
          </a:stretch>
        </p:blipFill>
        <p:spPr>
          <a:xfrm>
            <a:off x="9993657" y="115984"/>
            <a:ext cx="2041306" cy="1980782"/>
          </a:xfrm>
          <a:prstGeom prst="rect">
            <a:avLst/>
          </a:prstGeom>
          <a:noFill/>
          <a:ln cap="flat">
            <a:noFill/>
          </a:ln>
        </p:spPr>
      </p:pic>
      <p:sp>
        <p:nvSpPr>
          <p:cNvPr id="3" name="Content Placeholder 2">
            <a:extLst>
              <a:ext uri="{FF2B5EF4-FFF2-40B4-BE49-F238E27FC236}">
                <a16:creationId xmlns:a16="http://schemas.microsoft.com/office/drawing/2014/main" id="{8D37D7FB-DF89-E38F-2742-CF5C588ADDD3}"/>
              </a:ext>
            </a:extLst>
          </p:cNvPr>
          <p:cNvSpPr>
            <a:spLocks noGrp="1"/>
          </p:cNvSpPr>
          <p:nvPr>
            <p:ph idx="1"/>
          </p:nvPr>
        </p:nvSpPr>
        <p:spPr>
          <a:xfrm>
            <a:off x="157037" y="2621280"/>
            <a:ext cx="11407434" cy="3631602"/>
          </a:xfrm>
        </p:spPr>
        <p:txBody>
          <a:bodyPr>
            <a:normAutofit/>
          </a:bodyPr>
          <a:lstStyle/>
          <a:p>
            <a:pPr marL="0" indent="0">
              <a:buNone/>
            </a:pPr>
            <a:r>
              <a:rPr lang="en-GB" sz="4000" dirty="0">
                <a:solidFill>
                  <a:schemeClr val="accent5">
                    <a:lumMod val="50000"/>
                  </a:schemeClr>
                </a:solidFill>
              </a:rPr>
              <a:t>Our goal for today:</a:t>
            </a:r>
          </a:p>
          <a:p>
            <a:pPr marL="0" indent="0">
              <a:buNone/>
            </a:pPr>
            <a:r>
              <a:rPr lang="en-GB" sz="4000" dirty="0">
                <a:solidFill>
                  <a:schemeClr val="accent5">
                    <a:lumMod val="50000"/>
                  </a:schemeClr>
                </a:solidFill>
              </a:rPr>
              <a:t>- Use a range of reading skills to develop a deep understanding of the next section of the text. </a:t>
            </a:r>
          </a:p>
          <a:p>
            <a:pPr marL="0" indent="0">
              <a:buNone/>
            </a:pPr>
            <a:endParaRPr lang="en-GB" sz="4000" dirty="0">
              <a:solidFill>
                <a:schemeClr val="accent5">
                  <a:lumMod val="50000"/>
                </a:schemeClr>
              </a:solidFill>
            </a:endParaRPr>
          </a:p>
        </p:txBody>
      </p:sp>
    </p:spTree>
    <p:extLst>
      <p:ext uri="{BB962C8B-B14F-4D97-AF65-F5344CB8AC3E}">
        <p14:creationId xmlns:p14="http://schemas.microsoft.com/office/powerpoint/2010/main" val="13159201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C5DB9-7EC3-3490-C8AD-2BC872306ED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546A47E-9002-E137-B2F9-64B7F52F4327}"/>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B9ED74C9-EC93-0C29-66AB-1CBC3B8A3596}"/>
              </a:ext>
            </a:extLst>
          </p:cNvPr>
          <p:cNvPicPr>
            <a:picLocks noChangeAspect="1"/>
          </p:cNvPicPr>
          <p:nvPr/>
        </p:nvPicPr>
        <p:blipFill>
          <a:blip r:embed="rId2"/>
          <a:stretch>
            <a:fillRect/>
          </a:stretch>
        </p:blipFill>
        <p:spPr>
          <a:xfrm>
            <a:off x="183192" y="207352"/>
            <a:ext cx="11734488" cy="5208219"/>
          </a:xfrm>
          <a:prstGeom prst="rect">
            <a:avLst/>
          </a:prstGeom>
        </p:spPr>
      </p:pic>
    </p:spTree>
    <p:extLst>
      <p:ext uri="{BB962C8B-B14F-4D97-AF65-F5344CB8AC3E}">
        <p14:creationId xmlns:p14="http://schemas.microsoft.com/office/powerpoint/2010/main" val="6234903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1534A-AC84-9504-5E8A-D691690313B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2B0578A-8CAF-E4A7-74A5-61B9E757EF36}"/>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DA9DCAC7-06E5-EA21-51AE-116668636057}"/>
              </a:ext>
            </a:extLst>
          </p:cNvPr>
          <p:cNvPicPr>
            <a:picLocks noChangeAspect="1"/>
          </p:cNvPicPr>
          <p:nvPr/>
        </p:nvPicPr>
        <p:blipFill>
          <a:blip r:embed="rId2"/>
          <a:stretch>
            <a:fillRect/>
          </a:stretch>
        </p:blipFill>
        <p:spPr>
          <a:xfrm>
            <a:off x="215748" y="365125"/>
            <a:ext cx="11760503" cy="5867413"/>
          </a:xfrm>
          <a:prstGeom prst="rect">
            <a:avLst/>
          </a:prstGeom>
        </p:spPr>
      </p:pic>
    </p:spTree>
    <p:extLst>
      <p:ext uri="{BB962C8B-B14F-4D97-AF65-F5344CB8AC3E}">
        <p14:creationId xmlns:p14="http://schemas.microsoft.com/office/powerpoint/2010/main" val="4864941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636E1A-DC55-6971-0D00-F8613CB64209}"/>
              </a:ext>
            </a:extLst>
          </p:cNvPr>
          <p:cNvSpPr txBox="1"/>
          <p:nvPr/>
        </p:nvSpPr>
        <p:spPr>
          <a:xfrm>
            <a:off x="3002692" y="1322173"/>
            <a:ext cx="7537622" cy="769441"/>
          </a:xfrm>
          <a:prstGeom prst="rect">
            <a:avLst/>
          </a:prstGeom>
          <a:noFill/>
        </p:spPr>
        <p:txBody>
          <a:bodyPr wrap="square" rtlCol="0">
            <a:spAutoFit/>
          </a:bodyPr>
          <a:lstStyle/>
          <a:p>
            <a:r>
              <a:rPr lang="en-GB" sz="4400"/>
              <a:t>Insert rest of part 3</a:t>
            </a:r>
          </a:p>
        </p:txBody>
      </p:sp>
      <p:pic>
        <p:nvPicPr>
          <p:cNvPr id="3" name="Picture 2">
            <a:extLst>
              <a:ext uri="{FF2B5EF4-FFF2-40B4-BE49-F238E27FC236}">
                <a16:creationId xmlns:a16="http://schemas.microsoft.com/office/drawing/2014/main" id="{3C1D5FBD-1225-4144-0284-4E1406C95C5A}"/>
              </a:ext>
            </a:extLst>
          </p:cNvPr>
          <p:cNvPicPr>
            <a:picLocks noChangeAspect="1"/>
          </p:cNvPicPr>
          <p:nvPr/>
        </p:nvPicPr>
        <p:blipFill>
          <a:blip r:embed="rId3"/>
          <a:stretch>
            <a:fillRect/>
          </a:stretch>
        </p:blipFill>
        <p:spPr>
          <a:xfrm rot="5400000">
            <a:off x="2604959" y="-620541"/>
            <a:ext cx="6992379" cy="8099081"/>
          </a:xfrm>
          <a:prstGeom prst="rect">
            <a:avLst/>
          </a:prstGeom>
        </p:spPr>
      </p:pic>
    </p:spTree>
    <p:extLst>
      <p:ext uri="{BB962C8B-B14F-4D97-AF65-F5344CB8AC3E}">
        <p14:creationId xmlns:p14="http://schemas.microsoft.com/office/powerpoint/2010/main" val="7088178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84427A-330F-AC25-F631-52C90757729C}"/>
              </a:ext>
            </a:extLst>
          </p:cNvPr>
          <p:cNvPicPr>
            <a:picLocks noChangeAspect="1"/>
          </p:cNvPicPr>
          <p:nvPr/>
        </p:nvPicPr>
        <p:blipFill>
          <a:blip r:embed="rId2"/>
          <a:stretch>
            <a:fillRect/>
          </a:stretch>
        </p:blipFill>
        <p:spPr>
          <a:xfrm rot="5400000">
            <a:off x="2631088" y="-880934"/>
            <a:ext cx="6929823" cy="8691949"/>
          </a:xfrm>
          <a:prstGeom prst="rect">
            <a:avLst/>
          </a:prstGeom>
        </p:spPr>
      </p:pic>
    </p:spTree>
    <p:extLst>
      <p:ext uri="{BB962C8B-B14F-4D97-AF65-F5344CB8AC3E}">
        <p14:creationId xmlns:p14="http://schemas.microsoft.com/office/powerpoint/2010/main" val="22415764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61626CD-8FD0-4CB6-5011-9DF90A6C6029}"/>
              </a:ext>
            </a:extLst>
          </p:cNvPr>
          <p:cNvPicPr>
            <a:picLocks noChangeAspect="1"/>
          </p:cNvPicPr>
          <p:nvPr/>
        </p:nvPicPr>
        <p:blipFill>
          <a:blip r:embed="rId2"/>
          <a:stretch>
            <a:fillRect/>
          </a:stretch>
        </p:blipFill>
        <p:spPr>
          <a:xfrm rot="5400000">
            <a:off x="2661338" y="-1093316"/>
            <a:ext cx="6859029" cy="9044631"/>
          </a:xfrm>
          <a:prstGeom prst="rect">
            <a:avLst/>
          </a:prstGeom>
        </p:spPr>
      </p:pic>
    </p:spTree>
    <p:extLst>
      <p:ext uri="{BB962C8B-B14F-4D97-AF65-F5344CB8AC3E}">
        <p14:creationId xmlns:p14="http://schemas.microsoft.com/office/powerpoint/2010/main" val="18287745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8202392-D73A-BD41-8FA2-DAD30480D125}"/>
              </a:ext>
            </a:extLst>
          </p:cNvPr>
          <p:cNvPicPr>
            <a:picLocks noChangeAspect="1"/>
          </p:cNvPicPr>
          <p:nvPr/>
        </p:nvPicPr>
        <p:blipFill>
          <a:blip r:embed="rId2"/>
          <a:stretch>
            <a:fillRect/>
          </a:stretch>
        </p:blipFill>
        <p:spPr>
          <a:xfrm rot="5400000">
            <a:off x="2623878" y="-321662"/>
            <a:ext cx="6954537" cy="7604296"/>
          </a:xfrm>
          <a:prstGeom prst="rect">
            <a:avLst/>
          </a:prstGeom>
        </p:spPr>
      </p:pic>
    </p:spTree>
    <p:extLst>
      <p:ext uri="{BB962C8B-B14F-4D97-AF65-F5344CB8AC3E}">
        <p14:creationId xmlns:p14="http://schemas.microsoft.com/office/powerpoint/2010/main" val="33433885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CD19A5A-FDF6-0C53-A5D0-2578D232D224}"/>
              </a:ext>
            </a:extLst>
          </p:cNvPr>
          <p:cNvPicPr>
            <a:picLocks noChangeAspect="1"/>
          </p:cNvPicPr>
          <p:nvPr/>
        </p:nvPicPr>
        <p:blipFill>
          <a:blip r:embed="rId2"/>
          <a:stretch>
            <a:fillRect/>
          </a:stretch>
        </p:blipFill>
        <p:spPr>
          <a:xfrm rot="5400000">
            <a:off x="2303248" y="-1022007"/>
            <a:ext cx="6895585" cy="8943203"/>
          </a:xfrm>
          <a:prstGeom prst="rect">
            <a:avLst/>
          </a:prstGeom>
        </p:spPr>
      </p:pic>
    </p:spTree>
    <p:extLst>
      <p:ext uri="{BB962C8B-B14F-4D97-AF65-F5344CB8AC3E}">
        <p14:creationId xmlns:p14="http://schemas.microsoft.com/office/powerpoint/2010/main" val="4062164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C68450-CEA9-6727-69E8-F9A22CD14CE0}"/>
              </a:ext>
            </a:extLst>
          </p:cNvPr>
          <p:cNvPicPr>
            <a:picLocks noChangeAspect="1"/>
          </p:cNvPicPr>
          <p:nvPr/>
        </p:nvPicPr>
        <p:blipFill>
          <a:blip r:embed="rId2"/>
          <a:stretch>
            <a:fillRect/>
          </a:stretch>
        </p:blipFill>
        <p:spPr>
          <a:xfrm rot="5400000">
            <a:off x="2709991" y="-881319"/>
            <a:ext cx="6977963" cy="8970747"/>
          </a:xfrm>
          <a:prstGeom prst="rect">
            <a:avLst/>
          </a:prstGeom>
        </p:spPr>
      </p:pic>
    </p:spTree>
    <p:extLst>
      <p:ext uri="{BB962C8B-B14F-4D97-AF65-F5344CB8AC3E}">
        <p14:creationId xmlns:p14="http://schemas.microsoft.com/office/powerpoint/2010/main" val="41644136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CE0370-50DD-444B-5520-A8F3B56AEC18}"/>
              </a:ext>
            </a:extLst>
          </p:cNvPr>
          <p:cNvPicPr>
            <a:picLocks noChangeAspect="1"/>
          </p:cNvPicPr>
          <p:nvPr/>
        </p:nvPicPr>
        <p:blipFill>
          <a:blip r:embed="rId2"/>
          <a:stretch>
            <a:fillRect/>
          </a:stretch>
        </p:blipFill>
        <p:spPr>
          <a:xfrm rot="5400000">
            <a:off x="2622592" y="-971035"/>
            <a:ext cx="6967408" cy="8913340"/>
          </a:xfrm>
          <a:prstGeom prst="rect">
            <a:avLst/>
          </a:prstGeom>
        </p:spPr>
      </p:pic>
    </p:spTree>
    <p:extLst>
      <p:ext uri="{BB962C8B-B14F-4D97-AF65-F5344CB8AC3E}">
        <p14:creationId xmlns:p14="http://schemas.microsoft.com/office/powerpoint/2010/main" val="41295537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13C58A1-0C52-8784-6351-919CF3FB1573}"/>
              </a:ext>
            </a:extLst>
          </p:cNvPr>
          <p:cNvPicPr>
            <a:picLocks noChangeAspect="1"/>
          </p:cNvPicPr>
          <p:nvPr/>
        </p:nvPicPr>
        <p:blipFill>
          <a:blip r:embed="rId2"/>
          <a:stretch>
            <a:fillRect/>
          </a:stretch>
        </p:blipFill>
        <p:spPr>
          <a:xfrm rot="5400000">
            <a:off x="894295" y="-2717712"/>
            <a:ext cx="10991077" cy="8164983"/>
          </a:xfrm>
          <a:prstGeom prst="rect">
            <a:avLst/>
          </a:prstGeom>
        </p:spPr>
      </p:pic>
    </p:spTree>
    <p:extLst>
      <p:ext uri="{BB962C8B-B14F-4D97-AF65-F5344CB8AC3E}">
        <p14:creationId xmlns:p14="http://schemas.microsoft.com/office/powerpoint/2010/main" val="36858571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3C4BF85-E94E-71D1-8048-044B008ADF5C}"/>
              </a:ext>
            </a:extLst>
          </p:cNvPr>
          <p:cNvPicPr>
            <a:picLocks noChangeAspect="1"/>
          </p:cNvPicPr>
          <p:nvPr/>
        </p:nvPicPr>
        <p:blipFill>
          <a:blip r:embed="rId2"/>
          <a:stretch>
            <a:fillRect/>
          </a:stretch>
        </p:blipFill>
        <p:spPr>
          <a:xfrm rot="16200000">
            <a:off x="310481" y="188115"/>
            <a:ext cx="6713035" cy="6483602"/>
          </a:xfrm>
          <a:prstGeom prst="rect">
            <a:avLst/>
          </a:prstGeom>
        </p:spPr>
      </p:pic>
    </p:spTree>
    <p:extLst>
      <p:ext uri="{BB962C8B-B14F-4D97-AF65-F5344CB8AC3E}">
        <p14:creationId xmlns:p14="http://schemas.microsoft.com/office/powerpoint/2010/main" val="38192425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01D33-1368-D606-0A6E-8FEAD2D9D9AA}"/>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CC6FCD10-5902-1270-BC60-3A352FF53E6B}"/>
              </a:ext>
            </a:extLst>
          </p:cNvPr>
          <p:cNvSpPr/>
          <p:nvPr/>
        </p:nvSpPr>
        <p:spPr>
          <a:xfrm>
            <a:off x="258419" y="201707"/>
            <a:ext cx="3805082" cy="2433338"/>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Scaffolds</a:t>
            </a:r>
          </a:p>
          <a:p>
            <a:r>
              <a:rPr lang="en-GB" sz="3200" dirty="0">
                <a:solidFill>
                  <a:schemeClr val="accent5">
                    <a:lumMod val="50000"/>
                  </a:schemeClr>
                </a:solidFill>
                <a:latin typeface="Letter-join Plus 48" panose="02000505000000020003" pitchFamily="50" charset="0"/>
              </a:rPr>
              <a:t>Adult support </a:t>
            </a:r>
          </a:p>
          <a:p>
            <a:r>
              <a:rPr lang="en-GB" sz="3200" dirty="0">
                <a:solidFill>
                  <a:schemeClr val="accent5">
                    <a:lumMod val="50000"/>
                  </a:schemeClr>
                </a:solidFill>
                <a:latin typeface="Letter-join Plus 48" panose="02000505000000020003" pitchFamily="50" charset="0"/>
              </a:rPr>
              <a:t>Paired working </a:t>
            </a:r>
          </a:p>
          <a:p>
            <a:endParaRPr lang="en-GB" sz="3200" dirty="0">
              <a:solidFill>
                <a:schemeClr val="accent5">
                  <a:lumMod val="50000"/>
                </a:schemeClr>
              </a:solidFill>
              <a:latin typeface="Letter-join Plus 48" panose="02000505000000020003" pitchFamily="50" charset="0"/>
            </a:endParaRPr>
          </a:p>
          <a:p>
            <a:pPr marL="457200" indent="-457200">
              <a:buFontTx/>
              <a:buChar char="-"/>
            </a:pPr>
            <a:endParaRPr lang="en-GB" sz="3200" b="1" u="sng" dirty="0">
              <a:solidFill>
                <a:schemeClr val="accent5">
                  <a:lumMod val="50000"/>
                </a:schemeClr>
              </a:solidFill>
              <a:latin typeface="Letter-join Plus 48" panose="02000505000000020003" pitchFamily="50" charset="0"/>
            </a:endParaRPr>
          </a:p>
        </p:txBody>
      </p:sp>
      <p:sp>
        <p:nvSpPr>
          <p:cNvPr id="11" name="Rectangle 10">
            <a:extLst>
              <a:ext uri="{FF2B5EF4-FFF2-40B4-BE49-F238E27FC236}">
                <a16:creationId xmlns:a16="http://schemas.microsoft.com/office/drawing/2014/main" id="{864E8E68-D6A8-489A-EF86-293AD8FBEDA6}"/>
              </a:ext>
            </a:extLst>
          </p:cNvPr>
          <p:cNvSpPr/>
          <p:nvPr/>
        </p:nvSpPr>
        <p:spPr>
          <a:xfrm>
            <a:off x="258419" y="2779999"/>
            <a:ext cx="3805083" cy="3711821"/>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Task</a:t>
            </a:r>
          </a:p>
          <a:p>
            <a:r>
              <a:rPr lang="en-GB" sz="3200" dirty="0">
                <a:solidFill>
                  <a:schemeClr val="accent5">
                    <a:lumMod val="50000"/>
                  </a:schemeClr>
                </a:solidFill>
                <a:latin typeface="Letter-join Plus 48" panose="02000505000000020003" pitchFamily="50" charset="0"/>
              </a:rPr>
              <a:t>Complete VIPERS activity, choosing one from each section and then returning to the start. </a:t>
            </a:r>
          </a:p>
        </p:txBody>
      </p:sp>
      <p:sp>
        <p:nvSpPr>
          <p:cNvPr id="12" name="Rectangle 11">
            <a:extLst>
              <a:ext uri="{FF2B5EF4-FFF2-40B4-BE49-F238E27FC236}">
                <a16:creationId xmlns:a16="http://schemas.microsoft.com/office/drawing/2014/main" id="{049334CC-930A-D3F7-5559-9FA8F2B4F508}"/>
              </a:ext>
            </a:extLst>
          </p:cNvPr>
          <p:cNvSpPr/>
          <p:nvPr/>
        </p:nvSpPr>
        <p:spPr>
          <a:xfrm>
            <a:off x="4375356" y="201706"/>
            <a:ext cx="7558226" cy="6400799"/>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Challenge</a:t>
            </a:r>
          </a:p>
          <a:p>
            <a:r>
              <a:rPr lang="en-GB" sz="2800" dirty="0">
                <a:solidFill>
                  <a:schemeClr val="accent5">
                    <a:lumMod val="50000"/>
                  </a:schemeClr>
                </a:solidFill>
                <a:latin typeface="Letter-join Plus 48" panose="02000505000000020003" pitchFamily="50" charset="0"/>
              </a:rPr>
              <a:t>As task, and then …</a:t>
            </a:r>
          </a:p>
          <a:p>
            <a:r>
              <a:rPr lang="en-GB" sz="2800" dirty="0">
                <a:solidFill>
                  <a:srgbClr val="00B050"/>
                </a:solidFill>
                <a:latin typeface="Letter-join Plus 48" panose="02000505000000020003" pitchFamily="50" charset="0"/>
              </a:rPr>
              <a:t>In pages 35–51, how does Matt Goodfellow present the relationship between Nate and his brother, and what does this reveal about Nate’s character?</a:t>
            </a:r>
          </a:p>
          <a:p>
            <a:r>
              <a:rPr lang="en-GB" sz="2800" dirty="0">
                <a:solidFill>
                  <a:srgbClr val="00B050"/>
                </a:solidFill>
                <a:latin typeface="Letter-join Plus 48" panose="02000505000000020003" pitchFamily="50" charset="0"/>
              </a:rPr>
              <a:t>In your answer, explain:</a:t>
            </a:r>
          </a:p>
          <a:p>
            <a:pPr marL="457200" indent="-457200">
              <a:buFontTx/>
              <a:buChar char="-"/>
            </a:pPr>
            <a:r>
              <a:rPr lang="en-GB" sz="2800" dirty="0">
                <a:solidFill>
                  <a:srgbClr val="00B050"/>
                </a:solidFill>
                <a:latin typeface="Letter-join Plus 48" panose="02000505000000020003" pitchFamily="50" charset="0"/>
              </a:rPr>
              <a:t>how Nate’s feelings towards his brother are shown</a:t>
            </a:r>
          </a:p>
          <a:p>
            <a:pPr marL="457200" indent="-457200">
              <a:buFontTx/>
              <a:buChar char="-"/>
            </a:pPr>
            <a:r>
              <a:rPr lang="en-GB" sz="2800" dirty="0">
                <a:solidFill>
                  <a:srgbClr val="00B050"/>
                </a:solidFill>
                <a:latin typeface="Letter-join Plus 48" panose="02000505000000020003" pitchFamily="50" charset="0"/>
              </a:rPr>
              <a:t>how the poet uses language to suggest responsibility, conflict or care</a:t>
            </a:r>
          </a:p>
          <a:p>
            <a:pPr marL="457200" indent="-457200">
              <a:buFontTx/>
              <a:buChar char="-"/>
            </a:pPr>
            <a:r>
              <a:rPr lang="en-GB" sz="2800" dirty="0">
                <a:solidFill>
                  <a:srgbClr val="00B050"/>
                </a:solidFill>
                <a:latin typeface="Letter-join Plus 48" panose="02000505000000020003" pitchFamily="50" charset="0"/>
              </a:rPr>
              <a:t>how the verse structure helps emphasise key moments in their relationship</a:t>
            </a:r>
            <a:br>
              <a:rPr lang="en-GB" sz="2800" dirty="0">
                <a:solidFill>
                  <a:srgbClr val="00B050"/>
                </a:solidFill>
                <a:latin typeface="Letter-join Plus 48" panose="02000505000000020003" pitchFamily="50" charset="0"/>
              </a:rPr>
            </a:br>
            <a:endParaRPr lang="en-GB" sz="2800" dirty="0">
              <a:solidFill>
                <a:srgbClr val="00B050"/>
              </a:solidFill>
              <a:latin typeface="Letter-join Plus 48" panose="02000505000000020003" pitchFamily="50" charset="0"/>
            </a:endParaRPr>
          </a:p>
        </p:txBody>
      </p:sp>
    </p:spTree>
    <p:extLst>
      <p:ext uri="{BB962C8B-B14F-4D97-AF65-F5344CB8AC3E}">
        <p14:creationId xmlns:p14="http://schemas.microsoft.com/office/powerpoint/2010/main" val="23895793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19588-C007-B941-CBB4-58C33A1A79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4F7386-EFE7-1FB4-8E79-4CF3E255F489}"/>
              </a:ext>
            </a:extLst>
          </p:cNvPr>
          <p:cNvSpPr>
            <a:spLocks noGrp="1"/>
          </p:cNvSpPr>
          <p:nvPr>
            <p:ph type="title"/>
          </p:nvPr>
        </p:nvSpPr>
        <p:spPr>
          <a:xfrm>
            <a:off x="160867" y="0"/>
            <a:ext cx="10515600" cy="1325563"/>
          </a:xfrm>
        </p:spPr>
        <p:txBody>
          <a:bodyPr/>
          <a:lstStyle/>
          <a:p>
            <a:r>
              <a:rPr lang="en-GB">
                <a:solidFill>
                  <a:schemeClr val="accent5">
                    <a:lumMod val="50000"/>
                  </a:schemeClr>
                </a:solidFill>
                <a:latin typeface="Letter-join Plus 48" panose="02000505000000020003" pitchFamily="50" charset="0"/>
              </a:rPr>
              <a:t>Plenary</a:t>
            </a:r>
          </a:p>
        </p:txBody>
      </p:sp>
      <p:sp>
        <p:nvSpPr>
          <p:cNvPr id="7" name="Content Placeholder 6">
            <a:extLst>
              <a:ext uri="{FF2B5EF4-FFF2-40B4-BE49-F238E27FC236}">
                <a16:creationId xmlns:a16="http://schemas.microsoft.com/office/drawing/2014/main" id="{20F9C96C-2957-D226-890B-4E1C1DC0EE1C}"/>
              </a:ext>
            </a:extLst>
          </p:cNvPr>
          <p:cNvSpPr>
            <a:spLocks noGrp="1"/>
          </p:cNvSpPr>
          <p:nvPr>
            <p:ph idx="1"/>
          </p:nvPr>
        </p:nvSpPr>
        <p:spPr>
          <a:xfrm>
            <a:off x="341193" y="1325563"/>
            <a:ext cx="11491415" cy="4851400"/>
          </a:xfrm>
        </p:spPr>
        <p:txBody>
          <a:bodyPr>
            <a:normAutofit/>
          </a:bodyPr>
          <a:lstStyle/>
          <a:p>
            <a:pPr marL="0" indent="0">
              <a:buNone/>
            </a:pPr>
            <a:r>
              <a:rPr lang="en-GB" sz="3600" dirty="0">
                <a:solidFill>
                  <a:srgbClr val="7030A0"/>
                </a:solidFill>
              </a:rPr>
              <a:t>Why do you think Matt Goodfellow chose to focus on Nate’s interactions with his brother in this part of the text?</a:t>
            </a:r>
          </a:p>
          <a:p>
            <a:pPr marL="0" indent="0">
              <a:buNone/>
            </a:pPr>
            <a:r>
              <a:rPr lang="en-GB" sz="3600" dirty="0">
                <a:solidFill>
                  <a:srgbClr val="7030A0"/>
                </a:solidFill>
              </a:rPr>
              <a:t>What does this help the reader to learn and how does it link to the themes of the rest of the text?</a:t>
            </a:r>
          </a:p>
          <a:p>
            <a:pPr marL="0" indent="0">
              <a:buNone/>
            </a:pPr>
            <a:endParaRPr lang="en-GB" sz="4000" dirty="0">
              <a:solidFill>
                <a:srgbClr val="7030A0"/>
              </a:solidFill>
            </a:endParaRPr>
          </a:p>
        </p:txBody>
      </p:sp>
    </p:spTree>
    <p:extLst>
      <p:ext uri="{BB962C8B-B14F-4D97-AF65-F5344CB8AC3E}">
        <p14:creationId xmlns:p14="http://schemas.microsoft.com/office/powerpoint/2010/main" val="16232393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3E093-5427-A332-ABB4-066B35614C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EE95D9-C005-74D8-6FC9-1C05B243323F}"/>
              </a:ext>
            </a:extLst>
          </p:cNvPr>
          <p:cNvSpPr>
            <a:spLocks noGrp="1"/>
          </p:cNvSpPr>
          <p:nvPr>
            <p:ph type="title"/>
          </p:nvPr>
        </p:nvSpPr>
        <p:spPr>
          <a:xfrm>
            <a:off x="299830" y="910589"/>
            <a:ext cx="11592339" cy="1200826"/>
          </a:xfrm>
        </p:spPr>
        <p:txBody>
          <a:bodyPr>
            <a:noAutofit/>
          </a:bodyPr>
          <a:lstStyle/>
          <a:p>
            <a:r>
              <a:rPr lang="en-GB" b="1" u="sng" dirty="0">
                <a:solidFill>
                  <a:schemeClr val="accent5">
                    <a:lumMod val="50000"/>
                  </a:schemeClr>
                </a:solidFill>
                <a:latin typeface="Letter-join Plus 48" panose="02000505000000020003" pitchFamily="50" charset="0"/>
              </a:rPr>
              <a:t>Wednesday 24th June 2026</a:t>
            </a:r>
            <a:br>
              <a:rPr lang="en-GB" b="1" u="sng" dirty="0">
                <a:solidFill>
                  <a:schemeClr val="accent5">
                    <a:lumMod val="50000"/>
                  </a:schemeClr>
                </a:solidFill>
                <a:latin typeface="Letter-join Plus 48" panose="02000505000000020003" pitchFamily="50" charset="0"/>
              </a:rPr>
            </a:br>
            <a:br>
              <a:rPr lang="en-GB" b="1" u="sng" dirty="0">
                <a:solidFill>
                  <a:schemeClr val="accent5">
                    <a:lumMod val="50000"/>
                  </a:schemeClr>
                </a:solidFill>
                <a:latin typeface="Letter-join Plus 48" panose="02000505000000020003" pitchFamily="50" charset="0"/>
              </a:rPr>
            </a:br>
            <a:endParaRPr lang="en-GB" sz="4800" b="1" u="sng" dirty="0">
              <a:solidFill>
                <a:schemeClr val="accent5">
                  <a:lumMod val="50000"/>
                </a:schemeClr>
              </a:solidFill>
              <a:latin typeface="Letter-join Plus 48" panose="02000505000000020003" pitchFamily="50" charset="0"/>
            </a:endParaRPr>
          </a:p>
        </p:txBody>
      </p:sp>
    </p:spTree>
    <p:extLst>
      <p:ext uri="{BB962C8B-B14F-4D97-AF65-F5344CB8AC3E}">
        <p14:creationId xmlns:p14="http://schemas.microsoft.com/office/powerpoint/2010/main" val="38171798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3161D-E614-F657-47CF-0B1B96952DBD}"/>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D65A4F6A-CE94-6851-08F4-40BA05344A81}"/>
              </a:ext>
            </a:extLst>
          </p:cNvPr>
          <p:cNvSpPr/>
          <p:nvPr/>
        </p:nvSpPr>
        <p:spPr>
          <a:xfrm>
            <a:off x="258418" y="251460"/>
            <a:ext cx="3879242" cy="6229350"/>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Scaffolds</a:t>
            </a:r>
          </a:p>
        </p:txBody>
      </p:sp>
      <p:sp>
        <p:nvSpPr>
          <p:cNvPr id="11" name="Rectangle 10">
            <a:extLst>
              <a:ext uri="{FF2B5EF4-FFF2-40B4-BE49-F238E27FC236}">
                <a16:creationId xmlns:a16="http://schemas.microsoft.com/office/drawing/2014/main" id="{53C62CF8-C9AA-2BAE-770C-7C6BD4F973A0}"/>
              </a:ext>
            </a:extLst>
          </p:cNvPr>
          <p:cNvSpPr/>
          <p:nvPr/>
        </p:nvSpPr>
        <p:spPr>
          <a:xfrm>
            <a:off x="4274820" y="251461"/>
            <a:ext cx="3448594" cy="6229350"/>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Task</a:t>
            </a:r>
          </a:p>
        </p:txBody>
      </p:sp>
      <p:sp>
        <p:nvSpPr>
          <p:cNvPr id="12" name="Rectangle 11">
            <a:extLst>
              <a:ext uri="{FF2B5EF4-FFF2-40B4-BE49-F238E27FC236}">
                <a16:creationId xmlns:a16="http://schemas.microsoft.com/office/drawing/2014/main" id="{0151CD5C-24AC-E3BB-9EE9-2CD15425B204}"/>
              </a:ext>
            </a:extLst>
          </p:cNvPr>
          <p:cNvSpPr/>
          <p:nvPr/>
        </p:nvSpPr>
        <p:spPr>
          <a:xfrm>
            <a:off x="7886700" y="251460"/>
            <a:ext cx="4046881" cy="6146027"/>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Challenge</a:t>
            </a:r>
          </a:p>
        </p:txBody>
      </p:sp>
    </p:spTree>
    <p:extLst>
      <p:ext uri="{BB962C8B-B14F-4D97-AF65-F5344CB8AC3E}">
        <p14:creationId xmlns:p14="http://schemas.microsoft.com/office/powerpoint/2010/main" val="1674316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2D626-2EB7-F27B-B02F-68EE5ABFBD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8FBF03-79D2-74F1-AACE-B77EE71E9DEE}"/>
              </a:ext>
            </a:extLst>
          </p:cNvPr>
          <p:cNvSpPr>
            <a:spLocks noGrp="1"/>
          </p:cNvSpPr>
          <p:nvPr>
            <p:ph type="title"/>
          </p:nvPr>
        </p:nvSpPr>
        <p:spPr>
          <a:xfrm>
            <a:off x="90032" y="110839"/>
            <a:ext cx="11592339" cy="2152788"/>
          </a:xfrm>
        </p:spPr>
        <p:txBody>
          <a:bodyPr>
            <a:normAutofit/>
          </a:bodyPr>
          <a:lstStyle/>
          <a:p>
            <a:r>
              <a:rPr lang="en-GB" sz="4000" b="1" u="sng" dirty="0">
                <a:solidFill>
                  <a:schemeClr val="accent5">
                    <a:lumMod val="50000"/>
                  </a:schemeClr>
                </a:solidFill>
                <a:latin typeface="Letter-join Plus 48" panose="02000505000000020003" pitchFamily="50" charset="0"/>
              </a:rPr>
              <a:t>Thursday 25</a:t>
            </a:r>
            <a:r>
              <a:rPr lang="en-GB" sz="4000" b="1" u="sng" baseline="30000" dirty="0">
                <a:solidFill>
                  <a:schemeClr val="accent5">
                    <a:lumMod val="50000"/>
                  </a:schemeClr>
                </a:solidFill>
                <a:latin typeface="Letter-join Plus 48" panose="02000505000000020003" pitchFamily="50" charset="0"/>
              </a:rPr>
              <a:t>th</a:t>
            </a:r>
            <a:r>
              <a:rPr lang="en-GB" sz="4000" b="1" u="sng" dirty="0">
                <a:solidFill>
                  <a:schemeClr val="accent5">
                    <a:lumMod val="50000"/>
                  </a:schemeClr>
                </a:solidFill>
                <a:latin typeface="Letter-join Plus 48" panose="02000505000000020003" pitchFamily="50" charset="0"/>
              </a:rPr>
              <a:t> June 2026</a:t>
            </a:r>
            <a:br>
              <a:rPr lang="en-GB" sz="4000" b="1" u="sng" dirty="0">
                <a:solidFill>
                  <a:schemeClr val="accent5">
                    <a:lumMod val="50000"/>
                  </a:schemeClr>
                </a:solidFill>
                <a:latin typeface="Letter-join Plus 48" panose="02000505000000020003" pitchFamily="50" charset="0"/>
              </a:rPr>
            </a:br>
            <a:r>
              <a:rPr lang="en-GB" sz="4000" b="1" u="sng" dirty="0">
                <a:solidFill>
                  <a:schemeClr val="accent5">
                    <a:lumMod val="50000"/>
                  </a:schemeClr>
                </a:solidFill>
                <a:latin typeface="Letter-join Plus 48" panose="02000505000000020003" pitchFamily="50" charset="0"/>
              </a:rPr>
              <a:t> </a:t>
            </a:r>
          </a:p>
        </p:txBody>
      </p:sp>
      <p:pic>
        <p:nvPicPr>
          <p:cNvPr id="6" name="Picture 4" descr="Cel Arrow Oko Byków · Darmowa grafika wektorowa na Pixabay">
            <a:extLst>
              <a:ext uri="{FF2B5EF4-FFF2-40B4-BE49-F238E27FC236}">
                <a16:creationId xmlns:a16="http://schemas.microsoft.com/office/drawing/2014/main" id="{F4F49DBF-6CD8-779D-FA51-E175E5FD6A14}"/>
              </a:ext>
            </a:extLst>
          </p:cNvPr>
          <p:cNvPicPr>
            <a:picLocks noChangeAspect="1"/>
          </p:cNvPicPr>
          <p:nvPr/>
        </p:nvPicPr>
        <p:blipFill>
          <a:blip r:embed="rId3"/>
          <a:srcRect/>
          <a:stretch>
            <a:fillRect/>
          </a:stretch>
        </p:blipFill>
        <p:spPr>
          <a:xfrm>
            <a:off x="10088693" y="110839"/>
            <a:ext cx="2041306" cy="1980782"/>
          </a:xfrm>
          <a:prstGeom prst="rect">
            <a:avLst/>
          </a:prstGeom>
          <a:noFill/>
          <a:ln cap="flat">
            <a:noFill/>
          </a:ln>
        </p:spPr>
      </p:pic>
      <p:sp>
        <p:nvSpPr>
          <p:cNvPr id="3" name="TextBox 2">
            <a:extLst>
              <a:ext uri="{FF2B5EF4-FFF2-40B4-BE49-F238E27FC236}">
                <a16:creationId xmlns:a16="http://schemas.microsoft.com/office/drawing/2014/main" id="{C0575E5C-4EE2-2BED-20B7-B8035B6A2654}"/>
              </a:ext>
            </a:extLst>
          </p:cNvPr>
          <p:cNvSpPr txBox="1"/>
          <p:nvPr/>
        </p:nvSpPr>
        <p:spPr>
          <a:xfrm>
            <a:off x="90032" y="2378224"/>
            <a:ext cx="10881360" cy="1323439"/>
          </a:xfrm>
          <a:prstGeom prst="rect">
            <a:avLst/>
          </a:prstGeom>
          <a:noFill/>
        </p:spPr>
        <p:txBody>
          <a:bodyPr wrap="square">
            <a:spAutoFit/>
          </a:bodyPr>
          <a:lstStyle/>
          <a:p>
            <a:r>
              <a:rPr lang="en-GB" sz="4000" dirty="0">
                <a:solidFill>
                  <a:srgbClr val="002060"/>
                </a:solidFill>
                <a:latin typeface="Letter-join Plus 48" panose="02000505000000020003" pitchFamily="50" charset="0"/>
              </a:rPr>
              <a:t>Our goal for today:</a:t>
            </a:r>
          </a:p>
          <a:p>
            <a:endParaRPr lang="en-GB" sz="4000" dirty="0">
              <a:solidFill>
                <a:srgbClr val="002060"/>
              </a:solidFill>
              <a:latin typeface="Letter-join Plus 48" panose="02000505000000020003" pitchFamily="50" charset="0"/>
            </a:endParaRPr>
          </a:p>
        </p:txBody>
      </p:sp>
    </p:spTree>
    <p:extLst>
      <p:ext uri="{BB962C8B-B14F-4D97-AF65-F5344CB8AC3E}">
        <p14:creationId xmlns:p14="http://schemas.microsoft.com/office/powerpoint/2010/main" val="29343362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74B34-5748-059B-98C7-664E5115198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9561FC-9519-2640-8CC2-D054E0D91BA2}"/>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6473477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31082-F05B-71CD-4F59-3ADF4D9D367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AE8D27B-1D24-72DF-4AB6-15D74FE17D7D}"/>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8474338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22254-15B1-3C6D-15F0-5BF51026EED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E6041D4-15D5-4548-4D36-54AE40FEF26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8071946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69C1-DE26-CFDC-4E56-6381648D3E83}"/>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7DD7F1C8-5C01-F003-CEC1-A6C558E118BF}"/>
              </a:ext>
            </a:extLst>
          </p:cNvPr>
          <p:cNvSpPr/>
          <p:nvPr/>
        </p:nvSpPr>
        <p:spPr>
          <a:xfrm>
            <a:off x="258418" y="251460"/>
            <a:ext cx="3106574" cy="6417564"/>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Scaffolds</a:t>
            </a:r>
          </a:p>
          <a:p>
            <a:pPr marL="457200" indent="-457200">
              <a:buFontTx/>
              <a:buChar char="-"/>
            </a:pPr>
            <a:r>
              <a:rPr lang="en-GB" sz="3200" dirty="0">
                <a:solidFill>
                  <a:schemeClr val="accent5">
                    <a:lumMod val="50000"/>
                  </a:schemeClr>
                </a:solidFill>
                <a:latin typeface="Letter-join Plus 48" panose="02000505000000020003" pitchFamily="50" charset="0"/>
              </a:rPr>
              <a:t>Paired work</a:t>
            </a:r>
          </a:p>
          <a:p>
            <a:pPr marL="457200" indent="-457200">
              <a:buFontTx/>
              <a:buChar char="-"/>
            </a:pPr>
            <a:r>
              <a:rPr lang="en-GB" sz="3200" dirty="0">
                <a:solidFill>
                  <a:schemeClr val="accent5">
                    <a:lumMod val="50000"/>
                  </a:schemeClr>
                </a:solidFill>
                <a:latin typeface="Letter-join Plus 48" panose="02000505000000020003" pitchFamily="50" charset="0"/>
              </a:rPr>
              <a:t>Printed versions of the poem. </a:t>
            </a:r>
          </a:p>
        </p:txBody>
      </p:sp>
      <p:sp>
        <p:nvSpPr>
          <p:cNvPr id="11" name="Rectangle 10">
            <a:extLst>
              <a:ext uri="{FF2B5EF4-FFF2-40B4-BE49-F238E27FC236}">
                <a16:creationId xmlns:a16="http://schemas.microsoft.com/office/drawing/2014/main" id="{CF4AC018-7EB1-0BEA-4B4D-085F89558661}"/>
              </a:ext>
            </a:extLst>
          </p:cNvPr>
          <p:cNvSpPr/>
          <p:nvPr/>
        </p:nvSpPr>
        <p:spPr>
          <a:xfrm>
            <a:off x="3600970" y="251460"/>
            <a:ext cx="4156684" cy="6417564"/>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Task</a:t>
            </a:r>
          </a:p>
          <a:p>
            <a:pPr marL="457200" indent="-457200">
              <a:buFontTx/>
              <a:buChar char="-"/>
            </a:pPr>
            <a:r>
              <a:rPr lang="en-GB" sz="3200" dirty="0">
                <a:solidFill>
                  <a:schemeClr val="accent5">
                    <a:lumMod val="50000"/>
                  </a:schemeClr>
                </a:solidFill>
                <a:latin typeface="Letter-join Plus 48" panose="02000505000000020003" pitchFamily="50" charset="0"/>
              </a:rPr>
              <a:t>Rehearse the poem in your pairs. </a:t>
            </a:r>
          </a:p>
          <a:p>
            <a:pPr marL="457200" indent="-457200">
              <a:buFontTx/>
              <a:buChar char="-"/>
            </a:pPr>
            <a:r>
              <a:rPr lang="en-GB" sz="3200" dirty="0">
                <a:solidFill>
                  <a:schemeClr val="accent5">
                    <a:lumMod val="50000"/>
                  </a:schemeClr>
                </a:solidFill>
                <a:latin typeface="Letter-join Plus 48" panose="02000505000000020003" pitchFamily="50" charset="0"/>
              </a:rPr>
              <a:t>Consider your use of tone, pace and expression to convey your intended emotion clearly. </a:t>
            </a:r>
          </a:p>
        </p:txBody>
      </p:sp>
      <p:sp>
        <p:nvSpPr>
          <p:cNvPr id="12" name="Rectangle 11">
            <a:extLst>
              <a:ext uri="{FF2B5EF4-FFF2-40B4-BE49-F238E27FC236}">
                <a16:creationId xmlns:a16="http://schemas.microsoft.com/office/drawing/2014/main" id="{41E95D85-3778-C5E9-2CEF-306C926AD39E}"/>
              </a:ext>
            </a:extLst>
          </p:cNvPr>
          <p:cNvSpPr/>
          <p:nvPr/>
        </p:nvSpPr>
        <p:spPr>
          <a:xfrm>
            <a:off x="7947245" y="251460"/>
            <a:ext cx="3986337" cy="6417564"/>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Challenge</a:t>
            </a:r>
          </a:p>
          <a:p>
            <a:pPr marL="457200" indent="-457200">
              <a:buFontTx/>
              <a:buChar char="-"/>
            </a:pPr>
            <a:r>
              <a:rPr lang="en-GB" sz="3200" dirty="0">
                <a:solidFill>
                  <a:schemeClr val="accent5">
                    <a:lumMod val="50000"/>
                  </a:schemeClr>
                </a:solidFill>
                <a:latin typeface="Letter-join Plus 48" panose="02000505000000020003" pitchFamily="50" charset="0"/>
              </a:rPr>
              <a:t>Are there actions that could accompany the text to emphasis meaning? </a:t>
            </a:r>
          </a:p>
          <a:p>
            <a:pPr marL="457200" indent="-457200">
              <a:buFontTx/>
              <a:buChar char="-"/>
            </a:pPr>
            <a:r>
              <a:rPr lang="en-GB" sz="3200" dirty="0">
                <a:solidFill>
                  <a:schemeClr val="accent5">
                    <a:lumMod val="50000"/>
                  </a:schemeClr>
                </a:solidFill>
                <a:latin typeface="Letter-join Plus 48" panose="02000505000000020003" pitchFamily="50" charset="0"/>
              </a:rPr>
              <a:t>Consider the use of physicality in your performance. </a:t>
            </a:r>
          </a:p>
        </p:txBody>
      </p:sp>
    </p:spTree>
    <p:extLst>
      <p:ext uri="{BB962C8B-B14F-4D97-AF65-F5344CB8AC3E}">
        <p14:creationId xmlns:p14="http://schemas.microsoft.com/office/powerpoint/2010/main" val="4708062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EE367-0D65-94E2-283F-C7091EB4A9F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477299-E623-E69E-855F-2FF7039D5EC6}"/>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5306104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27954-0250-A3FE-3319-D34C4F7EA89D}"/>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FE187F17-4146-B927-A75B-E3EA202C64B0}"/>
              </a:ext>
            </a:extLst>
          </p:cNvPr>
          <p:cNvSpPr/>
          <p:nvPr/>
        </p:nvSpPr>
        <p:spPr>
          <a:xfrm>
            <a:off x="258418" y="251460"/>
            <a:ext cx="3106574" cy="6417564"/>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Scaffolds</a:t>
            </a:r>
          </a:p>
          <a:p>
            <a:pPr marL="457200" indent="-457200">
              <a:buFontTx/>
              <a:buChar char="-"/>
            </a:pPr>
            <a:r>
              <a:rPr lang="en-GB" sz="3200" dirty="0">
                <a:solidFill>
                  <a:schemeClr val="accent5">
                    <a:lumMod val="50000"/>
                  </a:schemeClr>
                </a:solidFill>
                <a:latin typeface="Letter-join Plus 48" panose="02000505000000020003" pitchFamily="50" charset="0"/>
              </a:rPr>
              <a:t>Paired work</a:t>
            </a:r>
          </a:p>
          <a:p>
            <a:pPr marL="457200" indent="-457200">
              <a:buFontTx/>
              <a:buChar char="-"/>
            </a:pPr>
            <a:r>
              <a:rPr lang="en-GB" sz="3200" dirty="0">
                <a:solidFill>
                  <a:schemeClr val="accent5">
                    <a:lumMod val="50000"/>
                  </a:schemeClr>
                </a:solidFill>
                <a:latin typeface="Letter-join Plus 48" panose="02000505000000020003" pitchFamily="50" charset="0"/>
              </a:rPr>
              <a:t>Printed versions of the poem. </a:t>
            </a:r>
          </a:p>
        </p:txBody>
      </p:sp>
      <p:sp>
        <p:nvSpPr>
          <p:cNvPr id="11" name="Rectangle 10">
            <a:extLst>
              <a:ext uri="{FF2B5EF4-FFF2-40B4-BE49-F238E27FC236}">
                <a16:creationId xmlns:a16="http://schemas.microsoft.com/office/drawing/2014/main" id="{8BBCD208-60A9-4B91-CA95-CA2567D46BEF}"/>
              </a:ext>
            </a:extLst>
          </p:cNvPr>
          <p:cNvSpPr/>
          <p:nvPr/>
        </p:nvSpPr>
        <p:spPr>
          <a:xfrm>
            <a:off x="3600970" y="251460"/>
            <a:ext cx="4799318" cy="6417564"/>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Task</a:t>
            </a:r>
          </a:p>
          <a:p>
            <a:pPr marL="457200" indent="-457200">
              <a:buFontTx/>
              <a:buChar char="-"/>
            </a:pPr>
            <a:r>
              <a:rPr lang="en-GB" sz="3200" dirty="0">
                <a:solidFill>
                  <a:schemeClr val="accent5">
                    <a:lumMod val="50000"/>
                  </a:schemeClr>
                </a:solidFill>
                <a:latin typeface="Letter-join Plus 48" panose="02000505000000020003" pitchFamily="50" charset="0"/>
              </a:rPr>
              <a:t>Continue to rehearse a performance of the poem with your partner. </a:t>
            </a:r>
          </a:p>
          <a:p>
            <a:pPr marL="457200" indent="-457200">
              <a:buFontTx/>
              <a:buChar char="-"/>
            </a:pPr>
            <a:r>
              <a:rPr lang="en-GB" sz="3200" dirty="0">
                <a:solidFill>
                  <a:schemeClr val="accent5">
                    <a:lumMod val="50000"/>
                  </a:schemeClr>
                </a:solidFill>
                <a:latin typeface="Letter-join Plus 48" panose="02000505000000020003" pitchFamily="50" charset="0"/>
              </a:rPr>
              <a:t>Now you know what the final two words are and have considered the impact of these, adapt your delivery of the poem accordingly.</a:t>
            </a:r>
          </a:p>
        </p:txBody>
      </p:sp>
      <p:sp>
        <p:nvSpPr>
          <p:cNvPr id="12" name="Rectangle 11">
            <a:extLst>
              <a:ext uri="{FF2B5EF4-FFF2-40B4-BE49-F238E27FC236}">
                <a16:creationId xmlns:a16="http://schemas.microsoft.com/office/drawing/2014/main" id="{AC422AE2-7D97-9983-0D55-C509CB9E6566}"/>
              </a:ext>
            </a:extLst>
          </p:cNvPr>
          <p:cNvSpPr/>
          <p:nvPr/>
        </p:nvSpPr>
        <p:spPr>
          <a:xfrm>
            <a:off x="8595360" y="251460"/>
            <a:ext cx="3338222" cy="6417564"/>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Challenge</a:t>
            </a:r>
          </a:p>
        </p:txBody>
      </p:sp>
    </p:spTree>
    <p:extLst>
      <p:ext uri="{BB962C8B-B14F-4D97-AF65-F5344CB8AC3E}">
        <p14:creationId xmlns:p14="http://schemas.microsoft.com/office/powerpoint/2010/main" val="32291844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5034E-6118-48DA-B31E-DBA8FF3DD167}"/>
              </a:ext>
            </a:extLst>
          </p:cNvPr>
          <p:cNvSpPr>
            <a:spLocks noGrp="1"/>
          </p:cNvSpPr>
          <p:nvPr>
            <p:ph type="title"/>
          </p:nvPr>
        </p:nvSpPr>
        <p:spPr/>
        <p:txBody>
          <a:bodyPr>
            <a:normAutofit/>
          </a:bodyPr>
          <a:lstStyle/>
          <a:p>
            <a:r>
              <a:rPr lang="en-GB" sz="4800" b="1">
                <a:latin typeface="Letter-join Plus 48" panose="02000505000000020003" pitchFamily="50" charset="0"/>
              </a:rPr>
              <a:t>Plenary</a:t>
            </a:r>
          </a:p>
        </p:txBody>
      </p:sp>
      <p:sp>
        <p:nvSpPr>
          <p:cNvPr id="3" name="Content Placeholder 2">
            <a:extLst>
              <a:ext uri="{FF2B5EF4-FFF2-40B4-BE49-F238E27FC236}">
                <a16:creationId xmlns:a16="http://schemas.microsoft.com/office/drawing/2014/main" id="{5E236346-9AB0-768E-A7F9-318D95AC5A93}"/>
              </a:ext>
            </a:extLst>
          </p:cNvPr>
          <p:cNvSpPr>
            <a:spLocks noGrp="1"/>
          </p:cNvSpPr>
          <p:nvPr>
            <p:ph idx="1"/>
          </p:nvPr>
        </p:nvSpPr>
        <p:spPr>
          <a:xfrm>
            <a:off x="838200" y="1825625"/>
            <a:ext cx="6318504" cy="4351338"/>
          </a:xfrm>
        </p:spPr>
        <p:txBody>
          <a:bodyPr>
            <a:normAutofit/>
          </a:bodyPr>
          <a:lstStyle/>
          <a:p>
            <a:pPr marL="0" indent="0">
              <a:buNone/>
            </a:pPr>
            <a:r>
              <a:rPr lang="en-GB" sz="3600" dirty="0">
                <a:solidFill>
                  <a:srgbClr val="7030A0"/>
                </a:solidFill>
              </a:rPr>
              <a:t>How has the poem you performed today related to the story we are studying this half term? Does the front cover reflect the tone of the poem in today’s lesson. </a:t>
            </a:r>
          </a:p>
        </p:txBody>
      </p:sp>
      <p:pic>
        <p:nvPicPr>
          <p:cNvPr id="4" name="Picture 2" descr="The Final Year - Books for Bugs">
            <a:extLst>
              <a:ext uri="{FF2B5EF4-FFF2-40B4-BE49-F238E27FC236}">
                <a16:creationId xmlns:a16="http://schemas.microsoft.com/office/drawing/2014/main" id="{83F156D9-70D7-E20F-CA7B-026F7EF043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346" r="18238"/>
          <a:stretch/>
        </p:blipFill>
        <p:spPr bwMode="auto">
          <a:xfrm>
            <a:off x="7625724" y="0"/>
            <a:ext cx="4385386" cy="6651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58025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B575E-38D9-A20E-D66C-61C072EC6EF9}"/>
              </a:ext>
            </a:extLst>
          </p:cNvPr>
          <p:cNvSpPr>
            <a:spLocks noGrp="1"/>
          </p:cNvSpPr>
          <p:nvPr>
            <p:ph type="title"/>
          </p:nvPr>
        </p:nvSpPr>
        <p:spPr>
          <a:xfrm>
            <a:off x="160468" y="82968"/>
            <a:ext cx="5339580" cy="1090739"/>
          </a:xfrm>
        </p:spPr>
        <p:txBody>
          <a:bodyPr>
            <a:normAutofit fontScale="90000"/>
          </a:bodyPr>
          <a:lstStyle/>
          <a:p>
            <a:r>
              <a:rPr lang="en-GB" sz="3600" u="sng" dirty="0">
                <a:latin typeface="Letter-join Plus 48" panose="02000505000000020003" pitchFamily="50" charset="0"/>
              </a:rPr>
              <a:t>Thursday 25</a:t>
            </a:r>
            <a:r>
              <a:rPr lang="en-GB" sz="3600" u="sng" baseline="30000" dirty="0">
                <a:latin typeface="Letter-join Plus 48" panose="02000505000000020003" pitchFamily="50" charset="0"/>
              </a:rPr>
              <a:t>th</a:t>
            </a:r>
            <a:r>
              <a:rPr lang="en-GB" sz="3600" u="sng" dirty="0">
                <a:latin typeface="Letter-join Plus 48" panose="02000505000000020003" pitchFamily="50" charset="0"/>
              </a:rPr>
              <a:t> June 2026</a:t>
            </a:r>
            <a:br>
              <a:rPr lang="en-GB" sz="3600" u="sng" dirty="0">
                <a:latin typeface="Letter-join Plus 48" panose="02000505000000020003" pitchFamily="50" charset="0"/>
              </a:rPr>
            </a:br>
            <a:r>
              <a:rPr lang="en-GB" sz="3600" u="sng" dirty="0">
                <a:latin typeface="Letter-join Plus 48" panose="02000505000000020003" pitchFamily="50" charset="0"/>
              </a:rPr>
              <a:t>Syllable breaks</a:t>
            </a:r>
          </a:p>
        </p:txBody>
      </p:sp>
      <p:pic>
        <p:nvPicPr>
          <p:cNvPr id="3" name="Picture 2">
            <a:extLst>
              <a:ext uri="{FF2B5EF4-FFF2-40B4-BE49-F238E27FC236}">
                <a16:creationId xmlns:a16="http://schemas.microsoft.com/office/drawing/2014/main" id="{AD72BBEF-BEF1-EC16-7336-AA140CB1D5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763" y="1594385"/>
            <a:ext cx="10764473" cy="5180647"/>
          </a:xfrm>
          <a:prstGeom prst="rect">
            <a:avLst/>
          </a:prstGeom>
        </p:spPr>
      </p:pic>
    </p:spTree>
    <p:extLst>
      <p:ext uri="{BB962C8B-B14F-4D97-AF65-F5344CB8AC3E}">
        <p14:creationId xmlns:p14="http://schemas.microsoft.com/office/powerpoint/2010/main" val="31636012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3095" y="450574"/>
            <a:ext cx="10558670" cy="6652591"/>
          </a:xfrm>
        </p:spPr>
        <p:txBody>
          <a:bodyPr>
            <a:normAutofit fontScale="92500" lnSpcReduction="20000"/>
          </a:bodyPr>
          <a:lstStyle/>
          <a:p>
            <a:pPr marL="0" indent="0">
              <a:buNone/>
            </a:pPr>
            <a:r>
              <a:rPr lang="en-GB" sz="4000" u="sng" dirty="0">
                <a:solidFill>
                  <a:schemeClr val="accent5">
                    <a:lumMod val="50000"/>
                  </a:schemeClr>
                </a:solidFill>
              </a:rPr>
              <a:t>Friday 26</a:t>
            </a:r>
            <a:r>
              <a:rPr lang="en-GB" sz="4000" u="sng" baseline="30000" dirty="0">
                <a:solidFill>
                  <a:schemeClr val="accent5">
                    <a:lumMod val="50000"/>
                  </a:schemeClr>
                </a:solidFill>
              </a:rPr>
              <a:t>th</a:t>
            </a:r>
            <a:r>
              <a:rPr lang="en-GB" sz="4000" u="sng" dirty="0">
                <a:solidFill>
                  <a:schemeClr val="accent5">
                    <a:lumMod val="50000"/>
                  </a:schemeClr>
                </a:solidFill>
              </a:rPr>
              <a:t> June 2026</a:t>
            </a:r>
          </a:p>
          <a:p>
            <a:pPr marL="0" indent="0">
              <a:buNone/>
            </a:pPr>
            <a:r>
              <a:rPr lang="en-GB" sz="4000" u="sng" dirty="0">
                <a:solidFill>
                  <a:schemeClr val="accent5">
                    <a:lumMod val="50000"/>
                  </a:schemeClr>
                </a:solidFill>
              </a:rPr>
              <a:t>Spelling Test</a:t>
            </a:r>
          </a:p>
          <a:p>
            <a:pPr marL="0" indent="0">
              <a:buNone/>
            </a:pPr>
            <a:r>
              <a:rPr lang="en-GB" sz="4000" dirty="0">
                <a:solidFill>
                  <a:schemeClr val="accent5">
                    <a:lumMod val="50000"/>
                  </a:schemeClr>
                </a:solidFill>
              </a:rPr>
              <a:t>1.</a:t>
            </a:r>
          </a:p>
          <a:p>
            <a:pPr marL="0" indent="0">
              <a:buNone/>
            </a:pPr>
            <a:r>
              <a:rPr lang="en-GB" sz="4000" dirty="0">
                <a:solidFill>
                  <a:schemeClr val="accent5">
                    <a:lumMod val="50000"/>
                  </a:schemeClr>
                </a:solidFill>
              </a:rPr>
              <a:t>2.</a:t>
            </a:r>
          </a:p>
          <a:p>
            <a:pPr marL="0" indent="0">
              <a:buNone/>
            </a:pPr>
            <a:r>
              <a:rPr lang="en-GB" sz="4000" dirty="0">
                <a:solidFill>
                  <a:schemeClr val="accent5">
                    <a:lumMod val="50000"/>
                  </a:schemeClr>
                </a:solidFill>
              </a:rPr>
              <a:t>3.</a:t>
            </a:r>
          </a:p>
          <a:p>
            <a:pPr marL="0" indent="0">
              <a:buNone/>
            </a:pPr>
            <a:r>
              <a:rPr lang="en-GB" sz="4000" dirty="0">
                <a:solidFill>
                  <a:schemeClr val="accent5">
                    <a:lumMod val="50000"/>
                  </a:schemeClr>
                </a:solidFill>
              </a:rPr>
              <a:t>4.</a:t>
            </a:r>
          </a:p>
          <a:p>
            <a:pPr marL="0" indent="0">
              <a:buNone/>
            </a:pPr>
            <a:r>
              <a:rPr lang="en-GB" sz="4000" dirty="0">
                <a:solidFill>
                  <a:schemeClr val="accent5">
                    <a:lumMod val="50000"/>
                  </a:schemeClr>
                </a:solidFill>
              </a:rPr>
              <a:t>5.</a:t>
            </a:r>
          </a:p>
          <a:p>
            <a:pPr marL="0" indent="0">
              <a:buNone/>
            </a:pPr>
            <a:r>
              <a:rPr lang="en-GB" sz="4000" dirty="0">
                <a:solidFill>
                  <a:schemeClr val="accent5">
                    <a:lumMod val="50000"/>
                  </a:schemeClr>
                </a:solidFill>
              </a:rPr>
              <a:t>6.</a:t>
            </a:r>
          </a:p>
          <a:p>
            <a:pPr marL="0" indent="0">
              <a:buNone/>
            </a:pPr>
            <a:r>
              <a:rPr lang="en-GB" sz="4000" dirty="0">
                <a:solidFill>
                  <a:schemeClr val="accent5">
                    <a:lumMod val="50000"/>
                  </a:schemeClr>
                </a:solidFill>
              </a:rPr>
              <a:t>7.</a:t>
            </a:r>
          </a:p>
          <a:p>
            <a:pPr marL="0" indent="0">
              <a:buNone/>
            </a:pPr>
            <a:r>
              <a:rPr lang="en-GB" sz="4000" dirty="0">
                <a:solidFill>
                  <a:schemeClr val="accent5">
                    <a:lumMod val="50000"/>
                  </a:schemeClr>
                </a:solidFill>
              </a:rPr>
              <a:t>8.</a:t>
            </a:r>
          </a:p>
          <a:p>
            <a:pPr marL="0" indent="0">
              <a:buNone/>
            </a:pPr>
            <a:r>
              <a:rPr lang="en-GB" sz="4000" dirty="0">
                <a:solidFill>
                  <a:schemeClr val="accent5">
                    <a:lumMod val="50000"/>
                  </a:schemeClr>
                </a:solidFill>
              </a:rPr>
              <a:t>9.</a:t>
            </a:r>
          </a:p>
          <a:p>
            <a:pPr marL="0" indent="0">
              <a:buNone/>
            </a:pPr>
            <a:r>
              <a:rPr lang="en-GB" sz="4000" dirty="0">
                <a:solidFill>
                  <a:schemeClr val="accent5">
                    <a:lumMod val="50000"/>
                  </a:schemeClr>
                </a:solidFill>
              </a:rPr>
              <a:t>10.</a:t>
            </a:r>
          </a:p>
        </p:txBody>
      </p:sp>
    </p:spTree>
    <p:extLst>
      <p:ext uri="{BB962C8B-B14F-4D97-AF65-F5344CB8AC3E}">
        <p14:creationId xmlns:p14="http://schemas.microsoft.com/office/powerpoint/2010/main" val="173043793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a:solidFill>
                  <a:schemeClr val="accent5">
                    <a:lumMod val="50000"/>
                  </a:schemeClr>
                </a:solidFill>
                <a:latin typeface="Letter-join Plus 48" panose="02000505000000020003" pitchFamily="50" charset="0"/>
              </a:rPr>
              <a:t>Answers</a:t>
            </a:r>
          </a:p>
        </p:txBody>
      </p:sp>
      <p:sp>
        <p:nvSpPr>
          <p:cNvPr id="3" name="Content Placeholder 2"/>
          <p:cNvSpPr>
            <a:spLocks noGrp="1"/>
          </p:cNvSpPr>
          <p:nvPr>
            <p:ph idx="1"/>
          </p:nvPr>
        </p:nvSpPr>
        <p:spPr>
          <a:xfrm>
            <a:off x="573242" y="1625828"/>
            <a:ext cx="9027958" cy="4007529"/>
          </a:xfrm>
        </p:spPr>
        <p:txBody>
          <a:bodyPr numCol="2">
            <a:noAutofit/>
          </a:bodyPr>
          <a:lstStyle/>
          <a:p>
            <a:pPr marL="742950" indent="-742950">
              <a:buFont typeface="+mj-lt"/>
              <a:buAutoNum type="arabicPeriod"/>
            </a:pPr>
            <a:r>
              <a:rPr lang="en-GB" sz="4000" dirty="0"/>
              <a:t>produce</a:t>
            </a:r>
          </a:p>
          <a:p>
            <a:pPr marL="514350" indent="-514350">
              <a:buFont typeface="+mj-lt"/>
              <a:buAutoNum type="arabicPeriod"/>
            </a:pPr>
            <a:r>
              <a:rPr lang="en-GB" sz="4000" dirty="0"/>
              <a:t>impact</a:t>
            </a:r>
          </a:p>
          <a:p>
            <a:pPr marL="514350" indent="-514350">
              <a:buFont typeface="+mj-lt"/>
              <a:buAutoNum type="arabicPeriod"/>
            </a:pPr>
            <a:r>
              <a:rPr lang="en-GB" sz="4000" dirty="0"/>
              <a:t>transport</a:t>
            </a:r>
          </a:p>
          <a:p>
            <a:pPr marL="514350" indent="-514350">
              <a:buFont typeface="+mj-lt"/>
              <a:buAutoNum type="arabicPeriod"/>
            </a:pPr>
            <a:r>
              <a:rPr lang="en-GB" sz="4000" dirty="0"/>
              <a:t>silence</a:t>
            </a:r>
          </a:p>
          <a:p>
            <a:pPr marL="514350" indent="-514350">
              <a:buFont typeface="+mj-lt"/>
              <a:buAutoNum type="arabicPeriod"/>
            </a:pPr>
            <a:r>
              <a:rPr lang="en-GB" sz="4000" dirty="0"/>
              <a:t>permit</a:t>
            </a:r>
          </a:p>
          <a:p>
            <a:pPr marL="514350" indent="-514350">
              <a:buFont typeface="+mj-lt"/>
              <a:buAutoNum type="arabicPeriod"/>
            </a:pPr>
            <a:r>
              <a:rPr lang="en-GB" sz="4000" dirty="0"/>
              <a:t>object</a:t>
            </a:r>
          </a:p>
          <a:p>
            <a:pPr marL="514350" indent="-514350">
              <a:buFont typeface="+mj-lt"/>
              <a:buAutoNum type="arabicPeriod"/>
            </a:pPr>
            <a:r>
              <a:rPr lang="en-GB" sz="4000" dirty="0"/>
              <a:t>contest</a:t>
            </a:r>
          </a:p>
          <a:p>
            <a:pPr marL="514350" indent="-514350">
              <a:buFont typeface="+mj-lt"/>
              <a:buAutoNum type="arabicPeriod"/>
            </a:pPr>
            <a:r>
              <a:rPr lang="en-GB" sz="4000" dirty="0"/>
              <a:t>subject</a:t>
            </a:r>
          </a:p>
          <a:p>
            <a:pPr marL="514350" indent="-514350">
              <a:buFont typeface="+mj-lt"/>
              <a:buAutoNum type="arabicPeriod"/>
            </a:pPr>
            <a:r>
              <a:rPr lang="en-GB" sz="4000" dirty="0"/>
              <a:t>increase</a:t>
            </a:r>
          </a:p>
          <a:p>
            <a:pPr marL="514350" indent="-514350">
              <a:buFont typeface="+mj-lt"/>
              <a:buAutoNum type="arabicPeriod"/>
            </a:pPr>
            <a:r>
              <a:rPr lang="en-GB" sz="4000" dirty="0"/>
              <a:t>freeze</a:t>
            </a:r>
          </a:p>
        </p:txBody>
      </p:sp>
    </p:spTree>
    <p:extLst>
      <p:ext uri="{BB962C8B-B14F-4D97-AF65-F5344CB8AC3E}">
        <p14:creationId xmlns:p14="http://schemas.microsoft.com/office/powerpoint/2010/main" val="36780153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4994" y="308918"/>
            <a:ext cx="9151961" cy="890469"/>
          </a:xfrm>
        </p:spPr>
        <p:txBody>
          <a:bodyPr>
            <a:normAutofit fontScale="90000"/>
          </a:bodyPr>
          <a:lstStyle/>
          <a:p>
            <a:r>
              <a:rPr lang="en-GB" b="1">
                <a:solidFill>
                  <a:schemeClr val="accent5">
                    <a:lumMod val="50000"/>
                  </a:schemeClr>
                </a:solidFill>
                <a:latin typeface="Letter-join Plus 48" panose="02000505000000020003" pitchFamily="50" charset="0"/>
              </a:rPr>
              <a:t>Next week’s spellings</a:t>
            </a:r>
            <a:br>
              <a:rPr lang="en-GB">
                <a:solidFill>
                  <a:schemeClr val="accent5">
                    <a:lumMod val="50000"/>
                  </a:schemeClr>
                </a:solidFill>
                <a:latin typeface="Letter-join Plus 48" panose="02000505000000020003" pitchFamily="50" charset="0"/>
              </a:rPr>
            </a:br>
            <a:endParaRPr lang="en-GB">
              <a:solidFill>
                <a:schemeClr val="accent5">
                  <a:lumMod val="50000"/>
                </a:schemeClr>
              </a:solidFill>
              <a:latin typeface="Letter-join Plus 48" panose="02000505000000020003" pitchFamily="50" charset="0"/>
            </a:endParaRPr>
          </a:p>
        </p:txBody>
      </p:sp>
      <p:sp>
        <p:nvSpPr>
          <p:cNvPr id="4" name="Content Placeholder 3">
            <a:extLst>
              <a:ext uri="{FF2B5EF4-FFF2-40B4-BE49-F238E27FC236}">
                <a16:creationId xmlns:a16="http://schemas.microsoft.com/office/drawing/2014/main" id="{27498160-1EBB-6037-A396-6FBABCED369D}"/>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E3AD4607-4B3C-22F6-FE5C-9F5828138CE1}"/>
              </a:ext>
            </a:extLst>
          </p:cNvPr>
          <p:cNvPicPr>
            <a:picLocks noChangeAspect="1"/>
          </p:cNvPicPr>
          <p:nvPr/>
        </p:nvPicPr>
        <p:blipFill>
          <a:blip r:embed="rId3"/>
          <a:stretch>
            <a:fillRect/>
          </a:stretch>
        </p:blipFill>
        <p:spPr>
          <a:xfrm>
            <a:off x="264994" y="1139765"/>
            <a:ext cx="11502660" cy="1896043"/>
          </a:xfrm>
          <a:prstGeom prst="rect">
            <a:avLst/>
          </a:prstGeom>
        </p:spPr>
      </p:pic>
    </p:spTree>
    <p:extLst>
      <p:ext uri="{BB962C8B-B14F-4D97-AF65-F5344CB8AC3E}">
        <p14:creationId xmlns:p14="http://schemas.microsoft.com/office/powerpoint/2010/main" val="4348445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F42DD-C70A-7D8E-2870-0A54F109F0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A3C923-39A7-8690-B349-64AADBE381D5}"/>
              </a:ext>
            </a:extLst>
          </p:cNvPr>
          <p:cNvSpPr>
            <a:spLocks noGrp="1"/>
          </p:cNvSpPr>
          <p:nvPr>
            <p:ph type="title"/>
          </p:nvPr>
        </p:nvSpPr>
        <p:spPr>
          <a:xfrm>
            <a:off x="299830" y="294634"/>
            <a:ext cx="11592339" cy="1754829"/>
          </a:xfrm>
        </p:spPr>
        <p:txBody>
          <a:bodyPr>
            <a:normAutofit/>
          </a:bodyPr>
          <a:lstStyle/>
          <a:p>
            <a:r>
              <a:rPr lang="en-GB" sz="4000" b="1" u="sng" dirty="0">
                <a:solidFill>
                  <a:schemeClr val="accent5">
                    <a:lumMod val="50000"/>
                  </a:schemeClr>
                </a:solidFill>
                <a:latin typeface="Letter-join Plus 48" panose="02000505000000020003" pitchFamily="50" charset="0"/>
              </a:rPr>
              <a:t>Friday 26</a:t>
            </a:r>
            <a:r>
              <a:rPr lang="en-GB" sz="4000" b="1" u="sng" baseline="30000" dirty="0">
                <a:solidFill>
                  <a:schemeClr val="accent5">
                    <a:lumMod val="50000"/>
                  </a:schemeClr>
                </a:solidFill>
                <a:latin typeface="Letter-join Plus 48" panose="02000505000000020003" pitchFamily="50" charset="0"/>
              </a:rPr>
              <a:t>th</a:t>
            </a:r>
            <a:r>
              <a:rPr lang="en-GB" sz="4000" b="1" u="sng" dirty="0">
                <a:solidFill>
                  <a:schemeClr val="accent5">
                    <a:lumMod val="50000"/>
                  </a:schemeClr>
                </a:solidFill>
                <a:latin typeface="Letter-join Plus 48" panose="02000505000000020003" pitchFamily="50" charset="0"/>
              </a:rPr>
              <a:t> June 2026</a:t>
            </a:r>
            <a:br>
              <a:rPr lang="en-GB" sz="4000" b="1" u="sng" dirty="0">
                <a:solidFill>
                  <a:schemeClr val="accent5">
                    <a:lumMod val="50000"/>
                  </a:schemeClr>
                </a:solidFill>
                <a:latin typeface="Letter-join Plus 48" panose="02000505000000020003" pitchFamily="50" charset="0"/>
              </a:rPr>
            </a:br>
            <a:r>
              <a:rPr lang="en-GB" sz="4000" b="1" u="sng" dirty="0">
                <a:solidFill>
                  <a:schemeClr val="accent5">
                    <a:lumMod val="50000"/>
                  </a:schemeClr>
                </a:solidFill>
                <a:latin typeface="Letter-join Plus 48" panose="02000505000000020003" pitchFamily="50" charset="0"/>
              </a:rPr>
              <a:t>Write about myself in verse. </a:t>
            </a:r>
          </a:p>
        </p:txBody>
      </p:sp>
      <p:pic>
        <p:nvPicPr>
          <p:cNvPr id="6" name="Picture 4" descr="Cel Arrow Oko Byków · Darmowa grafika wektorowa na Pixabay">
            <a:extLst>
              <a:ext uri="{FF2B5EF4-FFF2-40B4-BE49-F238E27FC236}">
                <a16:creationId xmlns:a16="http://schemas.microsoft.com/office/drawing/2014/main" id="{4A079014-AB6C-F14E-E30C-CFFDF72F0017}"/>
              </a:ext>
            </a:extLst>
          </p:cNvPr>
          <p:cNvPicPr>
            <a:picLocks noChangeAspect="1"/>
          </p:cNvPicPr>
          <p:nvPr/>
        </p:nvPicPr>
        <p:blipFill>
          <a:blip r:embed="rId2"/>
          <a:srcRect/>
          <a:stretch>
            <a:fillRect/>
          </a:stretch>
        </p:blipFill>
        <p:spPr>
          <a:xfrm>
            <a:off x="9850863" y="294634"/>
            <a:ext cx="2041306" cy="1980782"/>
          </a:xfrm>
          <a:prstGeom prst="rect">
            <a:avLst/>
          </a:prstGeom>
          <a:noFill/>
          <a:ln cap="flat">
            <a:noFill/>
          </a:ln>
        </p:spPr>
      </p:pic>
      <p:sp>
        <p:nvSpPr>
          <p:cNvPr id="5" name="TextBox 4">
            <a:extLst>
              <a:ext uri="{FF2B5EF4-FFF2-40B4-BE49-F238E27FC236}">
                <a16:creationId xmlns:a16="http://schemas.microsoft.com/office/drawing/2014/main" id="{796331CD-E49C-744E-2E6E-BA9067DE8A8E}"/>
              </a:ext>
            </a:extLst>
          </p:cNvPr>
          <p:cNvSpPr txBox="1"/>
          <p:nvPr/>
        </p:nvSpPr>
        <p:spPr>
          <a:xfrm>
            <a:off x="453040" y="2843968"/>
            <a:ext cx="10881360" cy="2308324"/>
          </a:xfrm>
          <a:prstGeom prst="rect">
            <a:avLst/>
          </a:prstGeom>
          <a:noFill/>
        </p:spPr>
        <p:txBody>
          <a:bodyPr wrap="square">
            <a:spAutoFit/>
          </a:bodyPr>
          <a:lstStyle/>
          <a:p>
            <a:r>
              <a:rPr lang="en-GB" sz="3600" dirty="0">
                <a:solidFill>
                  <a:srgbClr val="002060"/>
                </a:solidFill>
                <a:latin typeface="Letter-join Plus 48" panose="02000505000000020003" pitchFamily="50" charset="0"/>
              </a:rPr>
              <a:t>Our goal for today:</a:t>
            </a:r>
          </a:p>
          <a:p>
            <a:pPr marL="571500" indent="-571500">
              <a:buFontTx/>
              <a:buChar char="-"/>
            </a:pPr>
            <a:r>
              <a:rPr lang="en-GB" sz="3600" dirty="0">
                <a:solidFill>
                  <a:srgbClr val="002060"/>
                </a:solidFill>
                <a:latin typeface="Letter-join Plus 48" panose="02000505000000020003" pitchFamily="50" charset="0"/>
              </a:rPr>
              <a:t>Write a verse based on yourself</a:t>
            </a:r>
          </a:p>
          <a:p>
            <a:pPr marL="571500" indent="-571500">
              <a:buFontTx/>
              <a:buChar char="-"/>
            </a:pPr>
            <a:r>
              <a:rPr lang="en-GB" sz="3600" dirty="0">
                <a:solidFill>
                  <a:srgbClr val="002060"/>
                </a:solidFill>
                <a:latin typeface="Letter-join Plus 48" panose="02000505000000020003" pitchFamily="50" charset="0"/>
              </a:rPr>
              <a:t>Consider use of imagery, pace and rhythm. </a:t>
            </a:r>
          </a:p>
          <a:p>
            <a:pPr marL="571500" indent="-571500">
              <a:buFontTx/>
              <a:buChar char="-"/>
            </a:pPr>
            <a:endParaRPr lang="en-GB" sz="3600" dirty="0">
              <a:solidFill>
                <a:srgbClr val="002060"/>
              </a:solidFill>
              <a:latin typeface="Letter-join Plus 48" panose="02000505000000020003" pitchFamily="50" charset="0"/>
            </a:endParaRPr>
          </a:p>
        </p:txBody>
      </p:sp>
    </p:spTree>
    <p:extLst>
      <p:ext uri="{BB962C8B-B14F-4D97-AF65-F5344CB8AC3E}">
        <p14:creationId xmlns:p14="http://schemas.microsoft.com/office/powerpoint/2010/main" val="32300974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5C757-6AF6-876C-5922-FB0C2C54058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2B6AFBB-95EA-9D9B-545D-CC070B5EE653}"/>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D9A29B8C-5964-D245-8CFB-DCA7ECCA5EDB}"/>
              </a:ext>
            </a:extLst>
          </p:cNvPr>
          <p:cNvPicPr>
            <a:picLocks noChangeAspect="1"/>
          </p:cNvPicPr>
          <p:nvPr/>
        </p:nvPicPr>
        <p:blipFill>
          <a:blip r:embed="rId2"/>
          <a:stretch>
            <a:fillRect/>
          </a:stretch>
        </p:blipFill>
        <p:spPr>
          <a:xfrm>
            <a:off x="107899" y="365124"/>
            <a:ext cx="11974373" cy="5935237"/>
          </a:xfrm>
          <a:prstGeom prst="rect">
            <a:avLst/>
          </a:prstGeom>
        </p:spPr>
      </p:pic>
    </p:spTree>
    <p:extLst>
      <p:ext uri="{BB962C8B-B14F-4D97-AF65-F5344CB8AC3E}">
        <p14:creationId xmlns:p14="http://schemas.microsoft.com/office/powerpoint/2010/main" val="19090148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ED6F8-131E-798D-EB35-A12631F1BF2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B744543-265E-2131-014F-65129C073A12}"/>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C55A4484-B875-EAE7-DD3D-22E34ACA2430}"/>
              </a:ext>
            </a:extLst>
          </p:cNvPr>
          <p:cNvPicPr>
            <a:picLocks noChangeAspect="1"/>
          </p:cNvPicPr>
          <p:nvPr/>
        </p:nvPicPr>
        <p:blipFill>
          <a:blip r:embed="rId2"/>
          <a:stretch>
            <a:fillRect/>
          </a:stretch>
        </p:blipFill>
        <p:spPr>
          <a:xfrm>
            <a:off x="99517" y="365125"/>
            <a:ext cx="11910633" cy="5974715"/>
          </a:xfrm>
          <a:prstGeom prst="rect">
            <a:avLst/>
          </a:prstGeom>
        </p:spPr>
      </p:pic>
    </p:spTree>
    <p:extLst>
      <p:ext uri="{BB962C8B-B14F-4D97-AF65-F5344CB8AC3E}">
        <p14:creationId xmlns:p14="http://schemas.microsoft.com/office/powerpoint/2010/main" val="21745842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922318" y="0"/>
            <a:ext cx="8347364" cy="6752326"/>
          </a:xfrm>
          <a:prstGeom prst="rect">
            <a:avLst/>
          </a:prstGeom>
        </p:spPr>
      </p:pic>
    </p:spTree>
    <p:extLst>
      <p:ext uri="{BB962C8B-B14F-4D97-AF65-F5344CB8AC3E}">
        <p14:creationId xmlns:p14="http://schemas.microsoft.com/office/powerpoint/2010/main" val="3555595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53020"/>
          <a:stretch/>
        </p:blipFill>
        <p:spPr>
          <a:xfrm>
            <a:off x="2286000" y="185737"/>
            <a:ext cx="4094450" cy="6562725"/>
          </a:xfrm>
          <a:prstGeom prst="rect">
            <a:avLst/>
          </a:prstGeom>
        </p:spPr>
      </p:pic>
      <p:pic>
        <p:nvPicPr>
          <p:cNvPr id="3" name="Picture 2"/>
          <p:cNvPicPr>
            <a:picLocks noChangeAspect="1"/>
          </p:cNvPicPr>
          <p:nvPr/>
        </p:nvPicPr>
        <p:blipFill>
          <a:blip r:embed="rId4"/>
          <a:stretch>
            <a:fillRect/>
          </a:stretch>
        </p:blipFill>
        <p:spPr>
          <a:xfrm>
            <a:off x="6380450" y="223836"/>
            <a:ext cx="4552950" cy="6486525"/>
          </a:xfrm>
          <a:prstGeom prst="rect">
            <a:avLst/>
          </a:prstGeom>
        </p:spPr>
      </p:pic>
    </p:spTree>
    <p:extLst>
      <p:ext uri="{BB962C8B-B14F-4D97-AF65-F5344CB8AC3E}">
        <p14:creationId xmlns:p14="http://schemas.microsoft.com/office/powerpoint/2010/main" val="95442726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990109" y="2119745"/>
            <a:ext cx="3740727" cy="2036619"/>
          </a:xfrm>
          <a:prstGeom prst="roundRect">
            <a:avLst/>
          </a:prstGeom>
          <a:noFill/>
          <a:ln w="762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a:solidFill>
                  <a:schemeClr val="tx1"/>
                </a:solidFill>
                <a:latin typeface="Letter-join Plus 48" panose="02000505000000020003" pitchFamily="50" charset="0"/>
              </a:rPr>
              <a:t>Nate</a:t>
            </a:r>
            <a:endParaRPr lang="en-GB" sz="6000" dirty="0">
              <a:solidFill>
                <a:schemeClr val="tx1"/>
              </a:solidFill>
              <a:latin typeface="Letter-join Plus 48" panose="02000505000000020003" pitchFamily="50" charset="0"/>
            </a:endParaRPr>
          </a:p>
        </p:txBody>
      </p:sp>
    </p:spTree>
    <p:extLst>
      <p:ext uri="{BB962C8B-B14F-4D97-AF65-F5344CB8AC3E}">
        <p14:creationId xmlns:p14="http://schemas.microsoft.com/office/powerpoint/2010/main" val="29623222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186112" y="47625"/>
            <a:ext cx="5819775" cy="6762750"/>
          </a:xfrm>
          <a:prstGeom prst="rect">
            <a:avLst/>
          </a:prstGeom>
        </p:spPr>
      </p:pic>
    </p:spTree>
    <p:extLst>
      <p:ext uri="{BB962C8B-B14F-4D97-AF65-F5344CB8AC3E}">
        <p14:creationId xmlns:p14="http://schemas.microsoft.com/office/powerpoint/2010/main" val="162748263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DF10FE-8F0A-52CA-8B73-44A246C42C33}"/>
              </a:ext>
            </a:extLst>
          </p:cNvPr>
          <p:cNvSpPr txBox="1"/>
          <p:nvPr/>
        </p:nvSpPr>
        <p:spPr>
          <a:xfrm>
            <a:off x="755904" y="962120"/>
            <a:ext cx="11033760" cy="4524315"/>
          </a:xfrm>
          <a:prstGeom prst="rect">
            <a:avLst/>
          </a:prstGeom>
          <a:noFill/>
        </p:spPr>
        <p:txBody>
          <a:bodyPr wrap="square">
            <a:spAutoFit/>
          </a:bodyPr>
          <a:lstStyle/>
          <a:p>
            <a:r>
              <a:rPr lang="en-GB" sz="3600" dirty="0">
                <a:latin typeface="Letter-join Plus 48" panose="02000505000000020003" pitchFamily="50" charset="0"/>
              </a:rPr>
              <a:t>I’m not just the loud one at the back,</a:t>
            </a:r>
          </a:p>
          <a:p>
            <a:r>
              <a:rPr lang="en-GB" sz="3600" dirty="0">
                <a:latin typeface="Letter-join Plus 48" panose="02000505000000020003" pitchFamily="50" charset="0"/>
              </a:rPr>
              <a:t>I’m questions spinning, keeping track.</a:t>
            </a:r>
          </a:p>
          <a:p>
            <a:r>
              <a:rPr lang="en-GB" sz="3600" dirty="0">
                <a:latin typeface="Letter-join Plus 48" panose="02000505000000020003" pitchFamily="50" charset="0"/>
              </a:rPr>
              <a:t>People see jokes, the easy grin—</a:t>
            </a:r>
          </a:p>
          <a:p>
            <a:r>
              <a:rPr lang="en-GB" sz="3600" dirty="0">
                <a:latin typeface="Letter-join Plus 48" panose="02000505000000020003" pitchFamily="50" charset="0"/>
              </a:rPr>
              <a:t>they don’t always see what’s underneath my skin.</a:t>
            </a:r>
          </a:p>
          <a:p>
            <a:r>
              <a:rPr lang="en-GB" sz="3600" dirty="0">
                <a:latin typeface="Letter-join Plus 48" panose="02000505000000020003" pitchFamily="50" charset="0"/>
              </a:rPr>
              <a:t>Some days I’m fearless, ready to try,</a:t>
            </a:r>
          </a:p>
          <a:p>
            <a:r>
              <a:rPr lang="en-GB" sz="3600" dirty="0">
                <a:latin typeface="Letter-join Plus 48" panose="02000505000000020003" pitchFamily="50" charset="0"/>
              </a:rPr>
              <a:t>some days I doubt, but I still aim high.</a:t>
            </a:r>
          </a:p>
          <a:p>
            <a:r>
              <a:rPr lang="en-GB" sz="3600" dirty="0">
                <a:latin typeface="Letter-join Plus 48" panose="02000505000000020003" pitchFamily="50" charset="0"/>
              </a:rPr>
              <a:t>Not there yet—but I’m on my way,</a:t>
            </a:r>
          </a:p>
          <a:p>
            <a:r>
              <a:rPr lang="en-GB" sz="3600" dirty="0">
                <a:latin typeface="Letter-join Plus 48" panose="02000505000000020003" pitchFamily="50" charset="0"/>
              </a:rPr>
              <a:t>learning more with every day.</a:t>
            </a:r>
          </a:p>
        </p:txBody>
      </p:sp>
    </p:spTree>
    <p:extLst>
      <p:ext uri="{BB962C8B-B14F-4D97-AF65-F5344CB8AC3E}">
        <p14:creationId xmlns:p14="http://schemas.microsoft.com/office/powerpoint/2010/main" val="38801408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24545-6F42-9E02-EBD4-56E3EEFC2805}"/>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F361BE50-1BDD-B6A8-08B9-16784C8C01F7}"/>
              </a:ext>
            </a:extLst>
          </p:cNvPr>
          <p:cNvSpPr/>
          <p:nvPr/>
        </p:nvSpPr>
        <p:spPr>
          <a:xfrm>
            <a:off x="531545" y="208341"/>
            <a:ext cx="3694175" cy="2151349"/>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Scaffolds</a:t>
            </a:r>
          </a:p>
          <a:p>
            <a:r>
              <a:rPr lang="en-GB" sz="3200" dirty="0">
                <a:solidFill>
                  <a:schemeClr val="accent5">
                    <a:lumMod val="50000"/>
                  </a:schemeClr>
                </a:solidFill>
                <a:latin typeface="Letter-join Plus 48" panose="02000505000000020003" pitchFamily="50" charset="0"/>
              </a:rPr>
              <a:t>Word bank </a:t>
            </a:r>
          </a:p>
          <a:p>
            <a:r>
              <a:rPr lang="en-GB" sz="3200" dirty="0">
                <a:solidFill>
                  <a:schemeClr val="accent5">
                    <a:lumMod val="50000"/>
                  </a:schemeClr>
                </a:solidFill>
                <a:latin typeface="Letter-join Plus 48" panose="02000505000000020003" pitchFamily="50" charset="0"/>
              </a:rPr>
              <a:t>Example </a:t>
            </a:r>
          </a:p>
          <a:p>
            <a:r>
              <a:rPr lang="en-GB" sz="3200" dirty="0">
                <a:solidFill>
                  <a:schemeClr val="accent5">
                    <a:lumMod val="50000"/>
                  </a:schemeClr>
                </a:solidFill>
                <a:latin typeface="Letter-join Plus 48" panose="02000505000000020003" pitchFamily="50" charset="0"/>
              </a:rPr>
              <a:t>Sentence starters </a:t>
            </a:r>
          </a:p>
        </p:txBody>
      </p:sp>
      <p:sp>
        <p:nvSpPr>
          <p:cNvPr id="11" name="Rectangle 10">
            <a:extLst>
              <a:ext uri="{FF2B5EF4-FFF2-40B4-BE49-F238E27FC236}">
                <a16:creationId xmlns:a16="http://schemas.microsoft.com/office/drawing/2014/main" id="{C5D534EF-43A7-18FF-6077-0C85124DC33C}"/>
              </a:ext>
            </a:extLst>
          </p:cNvPr>
          <p:cNvSpPr/>
          <p:nvPr/>
        </p:nvSpPr>
        <p:spPr>
          <a:xfrm>
            <a:off x="258418" y="2499360"/>
            <a:ext cx="4240430" cy="4156933"/>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2900" b="1" u="sng" dirty="0">
                <a:solidFill>
                  <a:schemeClr val="accent5">
                    <a:lumMod val="50000"/>
                  </a:schemeClr>
                </a:solidFill>
                <a:latin typeface="Letter-join Plus 48" panose="02000505000000020003" pitchFamily="50" charset="0"/>
              </a:rPr>
              <a:t>Task</a:t>
            </a:r>
          </a:p>
          <a:p>
            <a:r>
              <a:rPr lang="en-GB" sz="2900" dirty="0">
                <a:solidFill>
                  <a:schemeClr val="accent5">
                    <a:lumMod val="50000"/>
                  </a:schemeClr>
                </a:solidFill>
                <a:latin typeface="Letter-join Plus 48" panose="02000505000000020003" pitchFamily="50" charset="0"/>
              </a:rPr>
              <a:t>- describe a mundane</a:t>
            </a:r>
          </a:p>
          <a:p>
            <a:r>
              <a:rPr lang="en-GB" sz="2900" dirty="0">
                <a:solidFill>
                  <a:schemeClr val="accent5">
                    <a:lumMod val="50000"/>
                  </a:schemeClr>
                </a:solidFill>
                <a:latin typeface="Letter-join Plus 48" panose="02000505000000020003" pitchFamily="50" charset="0"/>
              </a:rPr>
              <a:t>scene from your life in Matt</a:t>
            </a:r>
          </a:p>
          <a:p>
            <a:r>
              <a:rPr lang="en-GB" sz="2900" dirty="0">
                <a:solidFill>
                  <a:schemeClr val="accent5">
                    <a:lumMod val="50000"/>
                  </a:schemeClr>
                </a:solidFill>
                <a:latin typeface="Letter-join Plus 48" panose="02000505000000020003" pitchFamily="50" charset="0"/>
              </a:rPr>
              <a:t>Goodfellow’s style.</a:t>
            </a:r>
          </a:p>
          <a:p>
            <a:r>
              <a:rPr lang="en-GB" sz="2900" dirty="0">
                <a:solidFill>
                  <a:schemeClr val="accent5">
                    <a:lumMod val="50000"/>
                  </a:schemeClr>
                </a:solidFill>
                <a:latin typeface="Letter-join Plus 48" panose="02000505000000020003" pitchFamily="50" charset="0"/>
              </a:rPr>
              <a:t>- use phrases (adapted) from</a:t>
            </a:r>
          </a:p>
          <a:p>
            <a:r>
              <a:rPr lang="en-GB" sz="2900" dirty="0">
                <a:solidFill>
                  <a:schemeClr val="accent5">
                    <a:lumMod val="50000"/>
                  </a:schemeClr>
                </a:solidFill>
                <a:latin typeface="Letter-join Plus 48" panose="02000505000000020003" pitchFamily="50" charset="0"/>
              </a:rPr>
              <a:t>Resource 2a to support this.</a:t>
            </a:r>
          </a:p>
          <a:p>
            <a:endParaRPr lang="en-GB" sz="3000" b="1" u="sng" dirty="0">
              <a:solidFill>
                <a:schemeClr val="accent5">
                  <a:lumMod val="50000"/>
                </a:schemeClr>
              </a:solidFill>
              <a:latin typeface="Letter-join Plus 48" panose="02000505000000020003" pitchFamily="50" charset="0"/>
            </a:endParaRPr>
          </a:p>
          <a:p>
            <a:endParaRPr lang="en-GB" sz="3200" b="1" u="sng" dirty="0">
              <a:solidFill>
                <a:schemeClr val="accent5">
                  <a:lumMod val="50000"/>
                </a:schemeClr>
              </a:solidFill>
              <a:latin typeface="Letter-join Plus 48" panose="02000505000000020003" pitchFamily="50" charset="0"/>
            </a:endParaRPr>
          </a:p>
        </p:txBody>
      </p:sp>
      <p:sp>
        <p:nvSpPr>
          <p:cNvPr id="12" name="Rectangle 11">
            <a:extLst>
              <a:ext uri="{FF2B5EF4-FFF2-40B4-BE49-F238E27FC236}">
                <a16:creationId xmlns:a16="http://schemas.microsoft.com/office/drawing/2014/main" id="{9938C273-3DF8-70AB-C926-697AEC23073F}"/>
              </a:ext>
            </a:extLst>
          </p:cNvPr>
          <p:cNvSpPr/>
          <p:nvPr/>
        </p:nvSpPr>
        <p:spPr>
          <a:xfrm>
            <a:off x="4754880" y="201706"/>
            <a:ext cx="7178702" cy="6400799"/>
          </a:xfrm>
          <a:prstGeom prst="rect">
            <a:avLst/>
          </a:prstGeom>
          <a:noFill/>
          <a:ln w="38100">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200" b="1" u="sng" dirty="0">
                <a:solidFill>
                  <a:schemeClr val="accent5">
                    <a:lumMod val="50000"/>
                  </a:schemeClr>
                </a:solidFill>
                <a:latin typeface="Letter-join Plus 48" panose="02000505000000020003" pitchFamily="50" charset="0"/>
              </a:rPr>
              <a:t>Challenge</a:t>
            </a:r>
          </a:p>
          <a:p>
            <a:r>
              <a:rPr lang="en-GB" sz="2800" dirty="0">
                <a:solidFill>
                  <a:schemeClr val="accent5">
                    <a:lumMod val="50000"/>
                  </a:schemeClr>
                </a:solidFill>
                <a:latin typeface="Letter-join Plus 48" panose="02000505000000020003" pitchFamily="50" charset="0"/>
              </a:rPr>
              <a:t>Write an additional verse that shows contrast, depth, and individuality by:</a:t>
            </a:r>
          </a:p>
          <a:p>
            <a:r>
              <a:rPr lang="en-GB" sz="2800" dirty="0">
                <a:solidFill>
                  <a:schemeClr val="accent5">
                    <a:lumMod val="50000"/>
                  </a:schemeClr>
                </a:solidFill>
                <a:latin typeface="Letter-join Plus 48" panose="02000505000000020003" pitchFamily="50" charset="0"/>
              </a:rPr>
              <a:t>✅ Including contrasting sides of yourself→ e.g. “People see…, but they don’t see…”</a:t>
            </a:r>
          </a:p>
          <a:p>
            <a:r>
              <a:rPr lang="en-GB" sz="2800" dirty="0">
                <a:solidFill>
                  <a:schemeClr val="accent5">
                    <a:lumMod val="50000"/>
                  </a:schemeClr>
                </a:solidFill>
                <a:latin typeface="Letter-join Plus 48" panose="02000505000000020003" pitchFamily="50" charset="0"/>
              </a:rPr>
              <a:t>✅ Using at least one extended metaphor or image</a:t>
            </a:r>
          </a:p>
          <a:p>
            <a:r>
              <a:rPr lang="en-GB" sz="2800" dirty="0">
                <a:solidFill>
                  <a:schemeClr val="accent5">
                    <a:lumMod val="50000"/>
                  </a:schemeClr>
                </a:solidFill>
                <a:latin typeface="Letter-join Plus 48" panose="02000505000000020003" pitchFamily="50" charset="0"/>
              </a:rPr>
              <a:t>✅ Experimenting with rhythm and repetition for effect</a:t>
            </a:r>
          </a:p>
          <a:p>
            <a:r>
              <a:rPr lang="en-GB" sz="2800" dirty="0">
                <a:solidFill>
                  <a:schemeClr val="accent5">
                    <a:lumMod val="50000"/>
                  </a:schemeClr>
                </a:solidFill>
                <a:latin typeface="Letter-join Plus 48" panose="02000505000000020003" pitchFamily="50" charset="0"/>
              </a:rPr>
              <a:t>✅ Showing change or growth over time→ e.g. who you were → who you are becoming</a:t>
            </a:r>
          </a:p>
          <a:p>
            <a:r>
              <a:rPr lang="en-GB" sz="2800" dirty="0">
                <a:solidFill>
                  <a:schemeClr val="accent5">
                    <a:lumMod val="50000"/>
                  </a:schemeClr>
                </a:solidFill>
                <a:latin typeface="Letter-join Plus 48" panose="02000505000000020003" pitchFamily="50" charset="0"/>
              </a:rPr>
              <a:t>✅ Ending with a strong, memorable final line→ something that stays with the listener</a:t>
            </a:r>
            <a:endParaRPr lang="en-GB" sz="3200" dirty="0">
              <a:solidFill>
                <a:schemeClr val="accent5">
                  <a:lumMod val="50000"/>
                </a:schemeClr>
              </a:solidFill>
              <a:latin typeface="Letter-join Plus 48" panose="02000505000000020003" pitchFamily="50" charset="0"/>
            </a:endParaRPr>
          </a:p>
        </p:txBody>
      </p:sp>
    </p:spTree>
    <p:extLst>
      <p:ext uri="{BB962C8B-B14F-4D97-AF65-F5344CB8AC3E}">
        <p14:creationId xmlns:p14="http://schemas.microsoft.com/office/powerpoint/2010/main" val="57640644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F7E64-0288-32E5-5A34-8F7F5243AC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AC35FB-998E-3ABB-E76D-CA67E42CF6DC}"/>
              </a:ext>
            </a:extLst>
          </p:cNvPr>
          <p:cNvSpPr>
            <a:spLocks noGrp="1"/>
          </p:cNvSpPr>
          <p:nvPr>
            <p:ph type="title"/>
          </p:nvPr>
        </p:nvSpPr>
        <p:spPr>
          <a:xfrm>
            <a:off x="160867" y="0"/>
            <a:ext cx="10515600" cy="1325563"/>
          </a:xfrm>
        </p:spPr>
        <p:txBody>
          <a:bodyPr/>
          <a:lstStyle/>
          <a:p>
            <a:r>
              <a:rPr lang="en-GB">
                <a:solidFill>
                  <a:schemeClr val="accent5">
                    <a:lumMod val="50000"/>
                  </a:schemeClr>
                </a:solidFill>
                <a:latin typeface="Letter-join Plus 48" panose="02000505000000020003" pitchFamily="50" charset="0"/>
              </a:rPr>
              <a:t>Plenary</a:t>
            </a:r>
          </a:p>
        </p:txBody>
      </p:sp>
      <p:sp>
        <p:nvSpPr>
          <p:cNvPr id="7" name="Content Placeholder 6">
            <a:extLst>
              <a:ext uri="{FF2B5EF4-FFF2-40B4-BE49-F238E27FC236}">
                <a16:creationId xmlns:a16="http://schemas.microsoft.com/office/drawing/2014/main" id="{ADE9606D-34D4-E3B0-AB05-412D885B8FFF}"/>
              </a:ext>
            </a:extLst>
          </p:cNvPr>
          <p:cNvSpPr>
            <a:spLocks noGrp="1"/>
          </p:cNvSpPr>
          <p:nvPr>
            <p:ph idx="1"/>
          </p:nvPr>
        </p:nvSpPr>
        <p:spPr>
          <a:xfrm>
            <a:off x="341193" y="1325563"/>
            <a:ext cx="11491415" cy="4851400"/>
          </a:xfrm>
        </p:spPr>
        <p:txBody>
          <a:bodyPr>
            <a:normAutofit/>
          </a:bodyPr>
          <a:lstStyle/>
          <a:p>
            <a:pPr marL="0" indent="0">
              <a:buNone/>
            </a:pPr>
            <a:r>
              <a:rPr lang="en-GB" sz="4000" dirty="0">
                <a:solidFill>
                  <a:srgbClr val="7030A0"/>
                </a:solidFill>
              </a:rPr>
              <a:t>Performance time! </a:t>
            </a:r>
          </a:p>
          <a:p>
            <a:pPr marL="0" indent="0">
              <a:buNone/>
            </a:pPr>
            <a:endParaRPr lang="en-GB" sz="4000" dirty="0">
              <a:solidFill>
                <a:srgbClr val="7030A0"/>
              </a:solidFill>
            </a:endParaRPr>
          </a:p>
          <a:p>
            <a:pPr marL="0" indent="0">
              <a:buNone/>
            </a:pPr>
            <a:r>
              <a:rPr lang="en-GB" sz="4000" dirty="0">
                <a:solidFill>
                  <a:srgbClr val="7030A0"/>
                </a:solidFill>
              </a:rPr>
              <a:t>Who would like to share their verse? </a:t>
            </a:r>
          </a:p>
        </p:txBody>
      </p:sp>
    </p:spTree>
    <p:extLst>
      <p:ext uri="{BB962C8B-B14F-4D97-AF65-F5344CB8AC3E}">
        <p14:creationId xmlns:p14="http://schemas.microsoft.com/office/powerpoint/2010/main" val="28009338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Letter-join Basic 48"/>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952FFA8FB36A747ABCFEF203BA74900" ma:contentTypeVersion="13" ma:contentTypeDescription="Create a new document." ma:contentTypeScope="" ma:versionID="b412b4f8fe3f79f4f2b1909ed4592710">
  <xsd:schema xmlns:xsd="http://www.w3.org/2001/XMLSchema" xmlns:xs="http://www.w3.org/2001/XMLSchema" xmlns:p="http://schemas.microsoft.com/office/2006/metadata/properties" xmlns:ns2="3661c1a1-8b47-4541-8ff1-561a6dbff68a" xmlns:ns3="768692d5-f6a6-4609-8da5-975c343f03d3" targetNamespace="http://schemas.microsoft.com/office/2006/metadata/properties" ma:root="true" ma:fieldsID="add9b596a4410ce764e46f915b2347a2" ns2:_="" ns3:_="">
    <xsd:import namespace="3661c1a1-8b47-4541-8ff1-561a6dbff68a"/>
    <xsd:import namespace="768692d5-f6a6-4609-8da5-975c343f03d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61c1a1-8b47-4541-8ff1-561a6dbff6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401e7f5-bcf9-4e0e-aaf2-d28ff0e64317" ma:termSetId="09814cd3-568e-fe90-9814-8d621ff8fb84" ma:anchorId="fba54fb3-c3e1-fe81-a776-ca4b69148c4d" ma:open="true" ma:isKeyword="false">
      <xsd:complexType>
        <xsd:sequence>
          <xsd:element ref="pc:Terms" minOccurs="0" maxOccurs="1"/>
        </xsd:sequence>
      </xsd:complex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68692d5-f6a6-4609-8da5-975c343f03d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6230fb5-9a98-46c9-9a82-4d965e933242}" ma:internalName="TaxCatchAll" ma:showField="CatchAllData" ma:web="768692d5-f6a6-4609-8da5-975c343f03d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68692d5-f6a6-4609-8da5-975c343f03d3" xsi:nil="true"/>
    <lcf76f155ced4ddcb4097134ff3c332f xmlns="3661c1a1-8b47-4541-8ff1-561a6dbff68a">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6599573-9F6A-4086-807E-68D81798EBEC}">
  <ds:schemaRefs>
    <ds:schemaRef ds:uri="3661c1a1-8b47-4541-8ff1-561a6dbff68a"/>
    <ds:schemaRef ds:uri="768692d5-f6a6-4609-8da5-975c343f03d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ACDDC49-BFE3-4D71-A078-68729C6F6358}">
  <ds:schemaRefs>
    <ds:schemaRef ds:uri="http://schemas.microsoft.com/office/infopath/2007/PartnerControls"/>
    <ds:schemaRef ds:uri="768692d5-f6a6-4609-8da5-975c343f03d3"/>
    <ds:schemaRef ds:uri="http://schemas.openxmlformats.org/package/2006/metadata/core-properties"/>
    <ds:schemaRef ds:uri="http://purl.org/dc/terms/"/>
    <ds:schemaRef ds:uri="http://schemas.microsoft.com/office/2006/metadata/properties"/>
    <ds:schemaRef ds:uri="3661c1a1-8b47-4541-8ff1-561a6dbff68a"/>
    <ds:schemaRef ds:uri="http://schemas.microsoft.com/office/2006/documentManagement/types"/>
    <ds:schemaRef ds:uri="http://www.w3.org/XML/1998/namespace"/>
    <ds:schemaRef ds:uri="http://purl.org/dc/dcmitype/"/>
    <ds:schemaRef ds:uri="http://purl.org/dc/elements/1.1/"/>
  </ds:schemaRefs>
</ds:datastoreItem>
</file>

<file path=customXml/itemProps3.xml><?xml version="1.0" encoding="utf-8"?>
<ds:datastoreItem xmlns:ds="http://schemas.openxmlformats.org/officeDocument/2006/customXml" ds:itemID="{99C018E2-FB72-4758-B070-2263040E1E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221</TotalTime>
  <Words>2355</Words>
  <Application>Microsoft Office PowerPoint</Application>
  <PresentationFormat>Widescreen</PresentationFormat>
  <Paragraphs>222</Paragraphs>
  <Slides>67</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67</vt:i4>
      </vt:variant>
    </vt:vector>
  </HeadingPairs>
  <TitlesOfParts>
    <vt:vector size="72" baseType="lpstr">
      <vt:lpstr>Arial</vt:lpstr>
      <vt:lpstr>Calibri</vt:lpstr>
      <vt:lpstr>Letter-join Basic 48</vt:lpstr>
      <vt:lpstr>Letter-join Plus 48</vt:lpstr>
      <vt:lpstr>Office Theme</vt:lpstr>
      <vt:lpstr>Monday 22nd June 2026 Reading VIPERS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Plenary </vt:lpstr>
      <vt:lpstr>Tuesday 23rd  June 2026      </vt:lpstr>
      <vt:lpstr>Tuesday 23rd June 2026 Reading VIPERS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Plenary </vt:lpstr>
      <vt:lpstr>Wednesday 24th June 2026 Spellings – verb or noun?   </vt:lpstr>
      <vt:lpstr>Wednesday 24th June 2026 Reading VIPERS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Plenary</vt:lpstr>
      <vt:lpstr>Wednesday 24th June 2026  </vt:lpstr>
      <vt:lpstr>PowerPoint Presentation</vt:lpstr>
      <vt:lpstr>Thursday 25th June 2026  </vt:lpstr>
      <vt:lpstr>PowerPoint Presentation</vt:lpstr>
      <vt:lpstr>PowerPoint Presentation</vt:lpstr>
      <vt:lpstr>PowerPoint Presentation</vt:lpstr>
      <vt:lpstr>PowerPoint Presentation</vt:lpstr>
      <vt:lpstr>PowerPoint Presentation</vt:lpstr>
      <vt:lpstr>PowerPoint Presentation</vt:lpstr>
      <vt:lpstr>Plenary</vt:lpstr>
      <vt:lpstr>Thursday 25th June 2026 Syllable breaks</vt:lpstr>
      <vt:lpstr>PowerPoint Presentation</vt:lpstr>
      <vt:lpstr>Answers</vt:lpstr>
      <vt:lpstr>Next week’s spellings </vt:lpstr>
      <vt:lpstr>Friday 26th June 2026 Write about myself in verse.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Plenary</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MLevesconte</dc:creator>
  <cp:lastModifiedBy>Emma Cahillgood</cp:lastModifiedBy>
  <cp:revision>3</cp:revision>
  <dcterms:created xsi:type="dcterms:W3CDTF">2024-07-17T06:46:29Z</dcterms:created>
  <dcterms:modified xsi:type="dcterms:W3CDTF">2026-06-22T06:51:12Z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0x010100D952FFA8FB36A747ABCFEF203BA74900</vt:lpwstr>
  </property>
  <property fmtid="{D5CDD505-2E9C-101B-9397-08002B2CF9AE}" pid="3" name="Order">
    <vt:r8>23723800</vt:r8>
  </property>
  <property fmtid="{D5CDD505-2E9C-101B-9397-08002B2CF9AE}" pid="4" name="MediaServiceImageTags">
    <vt:lpwstr/>
  </property>
</Properties>
</file>