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8" r:id="rId7"/>
    <p:sldId id="269" r:id="rId8"/>
    <p:sldId id="270" r:id="rId9"/>
    <p:sldId id="272" r:id="rId10"/>
    <p:sldId id="271" r:id="rId11"/>
    <p:sldId id="274" r:id="rId12"/>
    <p:sldId id="275" r:id="rId13"/>
    <p:sldId id="276" r:id="rId14"/>
    <p:sldId id="262" r:id="rId15"/>
    <p:sldId id="263" r:id="rId16"/>
    <p:sldId id="264" r:id="rId17"/>
    <p:sldId id="265" r:id="rId18"/>
    <p:sldId id="277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CA896-D100-4ADD-926C-2157D7EBAE23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3015D-EB95-46B6-8D00-03EFC66FE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7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Why phonics?</a:t>
            </a:r>
          </a:p>
          <a:p>
            <a:r>
              <a:rPr lang="en-GB" dirty="0"/>
              <a:t>The ability to read and write is vital for all children, paving the way for an enjoyable and successful school experience. </a:t>
            </a:r>
          </a:p>
          <a:p>
            <a:r>
              <a:rPr lang="en-GB" dirty="0"/>
              <a:t>Phonics helps to develop good reading and spelling skills.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3015D-EB95-46B6-8D00-03EFC66FEA8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7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They will be asked to ‘stetch and ping’ the word.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3015D-EB95-46B6-8D00-03EFC66FEA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2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3015D-EB95-46B6-8D00-03EFC66FEA8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12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55E72-AE38-4E85-A4AE-C03CCEA44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70F48-2CCD-48D9-B443-29A940A2C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72564-A4AE-4B5D-B0A4-7608FD3C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BC4-5B95-433D-B7FA-A8163C30213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93618-6E5A-446B-9EE9-84E6288E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EDC54-AA4B-4D74-9425-62CCF7BE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BB5-0DFB-4CA5-90F7-B5B68581E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13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BB23-4FD0-424A-8AEA-B76FD6C5F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89691-53D5-41D9-84BE-9C8D94398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E7765-A4C8-4559-AE1B-2D0203F7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BC4-5B95-433D-B7FA-A8163C30213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848F6-1128-4411-A7AB-AF84DDBF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98BC2-F99D-43A0-8F48-52C5C44AA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BB5-0DFB-4CA5-90F7-B5B68581E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20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4C0840-432E-44AB-A1AD-49E3FF791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F9717-4DBC-4F5D-94A7-4E684A19A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DC72F5-61A6-4225-83C8-A5817529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BC4-5B95-433D-B7FA-A8163C30213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5080A-94C8-4820-8476-9F0B2B07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B3A9A-48D9-43D1-937E-8AFAB6851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BB5-0DFB-4CA5-90F7-B5B68581E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5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EA540-E4B4-4B8A-A31D-C5B30ABA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0DB84-1DBF-4255-9699-2C9301FD4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6666E-5112-4546-8D1C-3A2D7782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BC4-5B95-433D-B7FA-A8163C30213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89F4A-120A-4729-BB2D-3821C8DA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2FE5A-D0D4-4544-9E1D-37304C502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BB5-0DFB-4CA5-90F7-B5B68581E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52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FC04-31DE-4DD5-9D60-380FF7D6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824E8-E216-44E4-9B84-959FE4C91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09D4C-9A08-4431-A3BF-D22B05284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BC4-5B95-433D-B7FA-A8163C30213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94B51-A359-4DD6-AFED-FE6AE4A7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E9E8-92CC-4FFC-8008-9D6CCB21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BB5-0DFB-4CA5-90F7-B5B68581E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44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0A1A1-2FAC-414C-9C33-6A72C029C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D6AE2-B3FF-44AE-9CAC-37DA997EC9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BC58D-A20E-4DF4-A45D-23C888C973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D246F-2941-45AF-9837-64300F92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BC4-5B95-433D-B7FA-A8163C30213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37FDE-0D3E-4FEE-A3BB-BE90B660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9C34F-D835-4F39-AB2E-1BED3A7B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BB5-0DFB-4CA5-90F7-B5B68581E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2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C2C04-84FE-4B61-BC66-100275E5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A9094-DB14-4869-B33C-0154FBA4B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471DB-BCDF-419E-9A88-3BDC073D6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A46FC7-85ED-4649-A7A8-A876FAFD8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C422D-6C6A-4074-9FB3-CA6B12425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975091-EB10-4932-835D-6A6530C7A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BC4-5B95-433D-B7FA-A8163C30213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112238-59C9-42F9-B001-586F64E8E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133C8-A103-48A1-B16F-D484E4BB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BB5-0DFB-4CA5-90F7-B5B68581E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8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7798-AB84-4791-96A9-3E6E17D8F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E8792-AA08-419C-BD68-FBD4A7D43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BC4-5B95-433D-B7FA-A8163C30213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483E6B-9791-4E3C-8618-49B0B30ED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B02A3-A07F-4006-94BF-F35163A3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BB5-0DFB-4CA5-90F7-B5B68581E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29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FC9849-FDAB-460F-A867-24C3B35EF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BC4-5B95-433D-B7FA-A8163C30213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389FFA-5D11-40B9-BB2F-15A0B0DA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C62C7-840C-4F4A-8772-42296FCC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BB5-0DFB-4CA5-90F7-B5B68581E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89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5003-014A-4ECC-8BD5-745A5BBDC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3B1CB-3C61-4FFE-917C-617B3BC71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C64F0-F01C-4B09-9B87-0F55D8A43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BD8D2-3BC6-4175-A9B5-E71089CE2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BC4-5B95-433D-B7FA-A8163C30213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B3A545-15C2-41EC-B32B-DD8CB0907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A9FB8-6CB5-4B5C-94C3-7AF7D2F7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BB5-0DFB-4CA5-90F7-B5B68581E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679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5977-AEB2-4E1B-8B1E-4F042B2BC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0FAD44-F412-431A-86CC-492B46C6F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45D4F-B53B-4678-A1A7-AC6E63EB3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27E5F-E017-47D2-8FC4-741CBEEA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7BC4-5B95-433D-B7FA-A8163C30213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53989-555C-4F72-AF62-B95D6EC8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07CB33-2EEB-4C29-ABC5-62D1F7F2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BB5-0DFB-4CA5-90F7-B5B68581E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03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EDB32-C820-4E96-91BC-FBBD0805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62493-6075-4558-9863-0320B9308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7B763-E7E6-4FE9-AA53-750F58D42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C7BC4-5B95-433D-B7FA-A8163C302136}" type="datetimeFigureOut">
              <a:rPr lang="en-GB" smtClean="0"/>
              <a:t>13/10/2021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5D83F-7EE6-49AD-BD8D-A6DFA8FFC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E2E1-1CC7-4E79-9879-691374AA8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6DBB5-0DFB-4CA5-90F7-B5B68581EA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9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owl.co.uk/" TargetMode="External"/><Relationship Id="rId2" Type="http://schemas.openxmlformats.org/officeDocument/2006/relationships/hyperlink" Target="http://www.phonicsplay.co.u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cfs.org.uk/phonics-20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2D992A31-0F00-4B7D-991F-C15FB0AB6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EE53C-5287-446D-95C7-5B0F755B1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2105" y="3231931"/>
            <a:ext cx="5141958" cy="1834056"/>
          </a:xfrm>
        </p:spPr>
        <p:txBody>
          <a:bodyPr>
            <a:normAutofit/>
          </a:bodyPr>
          <a:lstStyle/>
          <a:p>
            <a:r>
              <a:rPr lang="en-GB" dirty="0">
                <a:latin typeface="CCW Precursive 4" panose="03050602040000000000" pitchFamily="66" charset="0"/>
              </a:rPr>
              <a:t>Phonics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DB57DC-C3F5-4F86-B3C9-F5F0EADB9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1" y="5249806"/>
            <a:ext cx="4330262" cy="6832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>
                <a:latin typeface="CCW Precursive 4" panose="03050602040000000000" pitchFamily="66" charset="0"/>
              </a:rPr>
              <a:t>Tuesday 12</a:t>
            </a:r>
            <a:r>
              <a:rPr lang="en-GB" sz="2800" b="1" baseline="30000" dirty="0">
                <a:latin typeface="CCW Precursive 4" panose="03050602040000000000" pitchFamily="66" charset="0"/>
              </a:rPr>
              <a:t>th</a:t>
            </a:r>
            <a:r>
              <a:rPr lang="en-GB" sz="2800" b="1" dirty="0">
                <a:latin typeface="CCW Precursive 4" panose="03050602040000000000" pitchFamily="66" charset="0"/>
              </a:rPr>
              <a:t> October 2021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6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3673" y="360218"/>
            <a:ext cx="101969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CW Precursive 4" panose="03050602040000000000" pitchFamily="66" charset="0"/>
              </a:rPr>
              <a:t>Segmenting= stretching</a:t>
            </a:r>
          </a:p>
          <a:p>
            <a:pPr algn="ctr"/>
            <a:endParaRPr lang="en-GB" sz="3200" dirty="0">
              <a:latin typeface="CCW Precursive 4" panose="03050602040000000000" pitchFamily="66" charset="0"/>
            </a:endParaRPr>
          </a:p>
          <a:p>
            <a:pPr algn="ctr"/>
            <a:endParaRPr lang="en-GB" sz="3200" dirty="0" smtClean="0">
              <a:latin typeface="CCW Precursive 4" panose="03050602040000000000" pitchFamily="66" charset="0"/>
            </a:endParaRPr>
          </a:p>
          <a:p>
            <a:pPr algn="ctr"/>
            <a:r>
              <a:rPr lang="en-GB" sz="3200" dirty="0" smtClean="0">
                <a:latin typeface="CCW Precursive 4" panose="03050602040000000000" pitchFamily="66" charset="0"/>
              </a:rPr>
              <a:t>Blending= pinging</a:t>
            </a:r>
          </a:p>
          <a:p>
            <a:pPr algn="ctr"/>
            <a:endParaRPr lang="en-GB" sz="3200" dirty="0">
              <a:latin typeface="CCW Precursive 4" panose="03050602040000000000" pitchFamily="66" charset="0"/>
            </a:endParaRPr>
          </a:p>
          <a:p>
            <a:pPr algn="ctr"/>
            <a:r>
              <a:rPr lang="en-GB" sz="3200" dirty="0" smtClean="0">
                <a:latin typeface="CCW Precursive 4" panose="03050602040000000000" pitchFamily="66" charset="0"/>
              </a:rPr>
              <a:t>Segmenting involves breaking down a word into each of its sounds to help children learn how to write it out. </a:t>
            </a:r>
          </a:p>
          <a:p>
            <a:pPr algn="ctr"/>
            <a:endParaRPr lang="en-GB" sz="3200" dirty="0" smtClean="0">
              <a:latin typeface="CCW Precursive 4" panose="03050602040000000000" pitchFamily="66" charset="0"/>
            </a:endParaRPr>
          </a:p>
          <a:p>
            <a:pPr algn="ctr"/>
            <a:r>
              <a:rPr lang="en-GB" sz="3200" dirty="0" smtClean="0">
                <a:latin typeface="CCW Precursive 4" panose="03050602040000000000" pitchFamily="66" charset="0"/>
              </a:rPr>
              <a:t>Blending is the process of combining the sounds together to create a word. </a:t>
            </a:r>
            <a:endParaRPr lang="en-GB" sz="3200" dirty="0">
              <a:latin typeface="CCW Precursive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9242" y="1720361"/>
            <a:ext cx="6316153" cy="22159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3800" dirty="0" smtClean="0">
                <a:solidFill>
                  <a:srgbClr val="33CCCC"/>
                </a:solidFill>
                <a:latin typeface="CCW Precursive 4" panose="03050602040000000000" pitchFamily="66" charset="0"/>
              </a:rPr>
              <a:t>might</a:t>
            </a:r>
            <a:endParaRPr lang="en-GB" sz="2400" dirty="0">
              <a:solidFill>
                <a:srgbClr val="33CCCC"/>
              </a:solidFill>
              <a:latin typeface="CCW Precursive 4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17511" y="3514317"/>
            <a:ext cx="2884188" cy="32051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332553" y="3463556"/>
            <a:ext cx="430823" cy="4220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093445" y="3465596"/>
            <a:ext cx="430823" cy="4220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5485" y="1720361"/>
            <a:ext cx="5203669" cy="22159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3800" dirty="0" smtClean="0">
                <a:solidFill>
                  <a:srgbClr val="33CCCC"/>
                </a:solidFill>
                <a:latin typeface="CCW Precursive 4" panose="03050602040000000000" pitchFamily="66" charset="0"/>
              </a:rPr>
              <a:t>farm</a:t>
            </a:r>
            <a:endParaRPr lang="en-GB" sz="2400" dirty="0">
              <a:solidFill>
                <a:srgbClr val="33CCCC"/>
              </a:solidFill>
              <a:latin typeface="CCW Precursive 4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8960" y="3564268"/>
            <a:ext cx="1758495" cy="32051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383008" y="3473139"/>
            <a:ext cx="430823" cy="4220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812965" y="3473139"/>
            <a:ext cx="430823" cy="4220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00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1545" y="1720361"/>
            <a:ext cx="4711547" cy="22159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3800" dirty="0" smtClean="0">
                <a:solidFill>
                  <a:srgbClr val="33CCCC"/>
                </a:solidFill>
                <a:latin typeface="CCW Precursive 4" panose="03050602040000000000" pitchFamily="66" charset="0"/>
              </a:rPr>
              <a:t>hurt</a:t>
            </a:r>
            <a:endParaRPr lang="en-GB" sz="2400" dirty="0">
              <a:solidFill>
                <a:srgbClr val="33CCCC"/>
              </a:solidFill>
              <a:latin typeface="CCW Precursive 4" panose="03050602040000000000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9236" y="3463558"/>
            <a:ext cx="1874982" cy="32051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3964050" y="3412799"/>
            <a:ext cx="430823" cy="4220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420069" y="3463558"/>
            <a:ext cx="430823" cy="4220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54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E84D-2BE7-4B7B-9A4C-A04580ED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CW Precursive 4" panose="03050602040000000000" pitchFamily="66" charset="0"/>
              </a:rPr>
              <a:t>Phonics lessons.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F49D5-CD31-41B2-9011-903A24636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latin typeface="CCW Precursive 4" panose="03050602040000000000" pitchFamily="66" charset="0"/>
              </a:rPr>
              <a:t>Revisit/ review- Using flashcards and jolly phonics actions</a:t>
            </a:r>
            <a:r>
              <a:rPr lang="en-GB" dirty="0" smtClean="0">
                <a:latin typeface="CCW Precursive 4" panose="03050602040000000000" pitchFamily="66" charset="0"/>
              </a:rPr>
              <a:t>.</a:t>
            </a:r>
          </a:p>
          <a:p>
            <a:r>
              <a:rPr lang="en-GB" dirty="0" smtClean="0">
                <a:latin typeface="CCW Precursive 4" panose="03050602040000000000" pitchFamily="66" charset="0"/>
              </a:rPr>
              <a:t>The actions support children in remembering their sounds. </a:t>
            </a:r>
            <a:endParaRPr lang="en-GB" dirty="0">
              <a:latin typeface="CCW Precursive 4" panose="03050602040000000000" pitchFamily="66" charset="0"/>
            </a:endParaRPr>
          </a:p>
          <a:p>
            <a:r>
              <a:rPr lang="en-GB" dirty="0">
                <a:latin typeface="CCW Precursive 4" panose="03050602040000000000" pitchFamily="66" charset="0"/>
              </a:rPr>
              <a:t>Teach- teach phoneme with action. The letters that make the sound. </a:t>
            </a:r>
          </a:p>
          <a:p>
            <a:r>
              <a:rPr lang="en-GB" dirty="0">
                <a:latin typeface="CCW Precursive 4" panose="03050602040000000000" pitchFamily="66" charset="0"/>
              </a:rPr>
              <a:t>Blending- stretch and pinging a word.</a:t>
            </a:r>
          </a:p>
          <a:p>
            <a:r>
              <a:rPr lang="en-GB" dirty="0">
                <a:latin typeface="CCW Precursive 4" panose="03050602040000000000" pitchFamily="66" charset="0"/>
              </a:rPr>
              <a:t>Segmenting- having a go at writing a word using sound buttons. </a:t>
            </a:r>
          </a:p>
          <a:p>
            <a:r>
              <a:rPr lang="en-GB" dirty="0">
                <a:latin typeface="CCW Precursive 4" panose="03050602040000000000" pitchFamily="66" charset="0"/>
              </a:rPr>
              <a:t>Apply- writing a sentence. </a:t>
            </a:r>
          </a:p>
        </p:txBody>
      </p:sp>
    </p:spTree>
    <p:extLst>
      <p:ext uri="{BB962C8B-B14F-4D97-AF65-F5344CB8AC3E}">
        <p14:creationId xmlns:p14="http://schemas.microsoft.com/office/powerpoint/2010/main" val="41796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F7D7-909D-41B5-BA85-B44CDBD9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914" y="108560"/>
            <a:ext cx="10515600" cy="1325563"/>
          </a:xfrm>
        </p:spPr>
        <p:txBody>
          <a:bodyPr/>
          <a:lstStyle/>
          <a:p>
            <a:r>
              <a:rPr lang="en-GB" dirty="0"/>
              <a:t>How can I help?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39D14-8D20-40C4-917E-4EAB2FDE61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34"/>
          <a:stretch/>
        </p:blipFill>
        <p:spPr>
          <a:xfrm>
            <a:off x="2011046" y="1434123"/>
            <a:ext cx="8201025" cy="409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E9A60A-412B-4251-86FA-503B874A5E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9258" y="483520"/>
            <a:ext cx="10124542" cy="5292957"/>
          </a:xfrm>
        </p:spPr>
      </p:pic>
    </p:spTree>
    <p:extLst>
      <p:ext uri="{BB962C8B-B14F-4D97-AF65-F5344CB8AC3E}">
        <p14:creationId xmlns:p14="http://schemas.microsoft.com/office/powerpoint/2010/main" val="32785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E980-F700-4C46-A1B4-1D8708874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CW Precursive 4" panose="03050602040000000000" pitchFamily="66" charset="0"/>
              </a:rPr>
              <a:t>Useful links…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B2F1B-A222-454F-A3B6-AA105818F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>
              <a:latin typeface="CCW Precursive 4" panose="03050602040000000000" pitchFamily="66" charset="0"/>
            </a:endParaRPr>
          </a:p>
          <a:p>
            <a:r>
              <a:rPr lang="en-GB" dirty="0">
                <a:latin typeface="CCW Precursive 4" panose="03050602040000000000" pitchFamily="66" charset="0"/>
                <a:hlinkClick r:id="rId2"/>
              </a:rPr>
              <a:t>www.phonicsplay.co.uk</a:t>
            </a:r>
            <a:endParaRPr lang="en-GB" dirty="0">
              <a:latin typeface="CCW Precursive 4" panose="03050602040000000000" pitchFamily="66" charset="0"/>
            </a:endParaRPr>
          </a:p>
          <a:p>
            <a:r>
              <a:rPr lang="en-GB" dirty="0">
                <a:latin typeface="CCW Precursive 4" panose="03050602040000000000" pitchFamily="66" charset="0"/>
                <a:hlinkClick r:id="rId3"/>
              </a:rPr>
              <a:t>www.oxfordowl.co.uk</a:t>
            </a:r>
            <a:endParaRPr lang="en-GB" dirty="0">
              <a:latin typeface="CCW Precursive 4" panose="03050602040000000000" pitchFamily="66" charset="0"/>
            </a:endParaRPr>
          </a:p>
          <a:p>
            <a:endParaRPr lang="en-GB" dirty="0">
              <a:latin typeface="CCW Precursive 4" panose="03050602040000000000" pitchFamily="66" charset="0"/>
            </a:endParaRPr>
          </a:p>
          <a:p>
            <a:r>
              <a:rPr lang="en-GB" dirty="0">
                <a:latin typeface="CCW Precursive 4" panose="03050602040000000000" pitchFamily="66" charset="0"/>
              </a:rPr>
              <a:t>Apps</a:t>
            </a:r>
          </a:p>
          <a:p>
            <a:r>
              <a:rPr lang="en-GB" dirty="0">
                <a:latin typeface="CCW Precursive 4" panose="03050602040000000000" pitchFamily="66" charset="0"/>
              </a:rPr>
              <a:t>Hairy Phonics</a:t>
            </a:r>
          </a:p>
          <a:p>
            <a:r>
              <a:rPr lang="en-GB" dirty="0">
                <a:latin typeface="CCW Precursive 4" panose="03050602040000000000" pitchFamily="66" charset="0"/>
              </a:rPr>
              <a:t>Read with phonics</a:t>
            </a:r>
          </a:p>
          <a:p>
            <a:r>
              <a:rPr lang="en-GB" dirty="0">
                <a:latin typeface="CCW Precursive 4" panose="03050602040000000000" pitchFamily="66" charset="0"/>
              </a:rPr>
              <a:t>Teach your monster to read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0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0CB101-56B6-4617-83ED-5472BD6A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CW Precursive 4" panose="03050602040000000000" pitchFamily="66" charset="0"/>
              </a:rPr>
              <a:t>We will be doing past phonics screening checks every four weeks.</a:t>
            </a:r>
            <a:r>
              <a:rPr lang="en-GB" sz="2800" dirty="0" smtClean="0"/>
              <a:t> </a:t>
            </a:r>
            <a:br>
              <a:rPr lang="en-GB" sz="2800" dirty="0" smtClean="0"/>
            </a:br>
            <a:endParaRPr lang="en-GB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450830"/>
            <a:ext cx="68961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B33A7-8C00-4CAC-9654-6B1B5BFD4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636" y="107747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CCW Precursive 4" panose="03050602040000000000" pitchFamily="66" charset="0"/>
              </a:rPr>
              <a:t>Activities: </a:t>
            </a:r>
          </a:p>
          <a:p>
            <a:pPr marL="0" indent="0">
              <a:buNone/>
            </a:pPr>
            <a:endParaRPr lang="en-GB" dirty="0">
              <a:latin typeface="CCW Precursive 4" panose="03050602040000000000" pitchFamily="66" charset="0"/>
            </a:endParaRPr>
          </a:p>
          <a:p>
            <a:r>
              <a:rPr lang="en-GB" dirty="0" smtClean="0">
                <a:latin typeface="CCW Precursive 4" panose="03050602040000000000" pitchFamily="66" charset="0"/>
              </a:rPr>
              <a:t>Miss Miles – phonics bingo</a:t>
            </a:r>
          </a:p>
          <a:p>
            <a:r>
              <a:rPr lang="en-GB" dirty="0" smtClean="0">
                <a:latin typeface="CCW Precursive 4" panose="03050602040000000000" pitchFamily="66" charset="0"/>
              </a:rPr>
              <a:t>Miss </a:t>
            </a:r>
            <a:r>
              <a:rPr lang="en-GB" dirty="0" err="1" smtClean="0">
                <a:latin typeface="CCW Precursive 4" panose="03050602040000000000" pitchFamily="66" charset="0"/>
              </a:rPr>
              <a:t>Undy</a:t>
            </a:r>
            <a:r>
              <a:rPr lang="en-GB" dirty="0" smtClean="0">
                <a:latin typeface="CCW Precursive 4" panose="03050602040000000000" pitchFamily="66" charset="0"/>
              </a:rPr>
              <a:t> -  Sound buttons</a:t>
            </a:r>
          </a:p>
          <a:p>
            <a:r>
              <a:rPr lang="en-GB" dirty="0" smtClean="0">
                <a:latin typeface="CCW Precursive 4" panose="03050602040000000000" pitchFamily="66" charset="0"/>
              </a:rPr>
              <a:t>Miss Wilson – Alien words vs real words</a:t>
            </a:r>
          </a:p>
          <a:p>
            <a:r>
              <a:rPr lang="en-GB" dirty="0" smtClean="0">
                <a:latin typeface="CCW Precursive 4" panose="03050602040000000000" pitchFamily="66" charset="0"/>
              </a:rPr>
              <a:t>Mrs Steele – teaching phonics through picture taking</a:t>
            </a:r>
          </a:p>
          <a:p>
            <a:r>
              <a:rPr lang="en-GB" dirty="0" smtClean="0">
                <a:latin typeface="CCW Precursive 4" panose="03050602040000000000" pitchFamily="66" charset="0"/>
              </a:rPr>
              <a:t>Mrs </a:t>
            </a:r>
            <a:r>
              <a:rPr lang="en-GB" dirty="0" err="1" smtClean="0">
                <a:latin typeface="CCW Precursive 4" panose="03050602040000000000" pitchFamily="66" charset="0"/>
              </a:rPr>
              <a:t>Neilly</a:t>
            </a:r>
            <a:r>
              <a:rPr lang="en-GB" dirty="0" smtClean="0">
                <a:latin typeface="CCW Precursive 4" panose="03050602040000000000" pitchFamily="66" charset="0"/>
              </a:rPr>
              <a:t> – creating words with different sounds</a:t>
            </a:r>
            <a:endParaRPr lang="en-GB" dirty="0">
              <a:latin typeface="CCW Precursive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CA81798-0E05-440A-9F92-7CE69C9E3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66" y="175290"/>
            <a:ext cx="7891976" cy="6507419"/>
          </a:xfrm>
        </p:spPr>
      </p:pic>
    </p:spTree>
    <p:extLst>
      <p:ext uri="{BB962C8B-B14F-4D97-AF65-F5344CB8AC3E}">
        <p14:creationId xmlns:p14="http://schemas.microsoft.com/office/powerpoint/2010/main" val="236727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DA00-8C6D-4CE3-A552-FC76EA37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3746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CW Precursive 4" panose="03050602040000000000" pitchFamily="66" charset="0"/>
              </a:rPr>
              <a:t>National Phonics </a:t>
            </a:r>
            <a:r>
              <a:rPr lang="en-GB" sz="4000" dirty="0" smtClean="0">
                <a:latin typeface="CCW Precursive 4" panose="03050602040000000000" pitchFamily="66" charset="0"/>
              </a:rPr>
              <a:t>screening check</a:t>
            </a:r>
            <a:endParaRPr lang="en-GB" sz="4000" dirty="0">
              <a:latin typeface="CCW Precursive 4" panose="03050602040000000000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93A6D-342C-4F77-A689-DE857B270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45" y="1399309"/>
            <a:ext cx="11591637" cy="477765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GB" sz="1800" dirty="0">
                <a:latin typeface="CCW Precursive 4" panose="03050602040000000000" pitchFamily="66" charset="0"/>
              </a:rPr>
              <a:t>The national phonics screening check is a statutory assessment introduced in </a:t>
            </a:r>
            <a:r>
              <a:rPr lang="en-GB" sz="1800" dirty="0" smtClean="0">
                <a:latin typeface="CCW Precursive 4" panose="03050602040000000000" pitchFamily="66" charset="0"/>
              </a:rPr>
              <a:t>2011 to </a:t>
            </a:r>
            <a:r>
              <a:rPr lang="en-GB" sz="1800" dirty="0">
                <a:latin typeface="CCW Precursive 4" panose="03050602040000000000" pitchFamily="66" charset="0"/>
              </a:rPr>
              <a:t>all Year 1 pupils. </a:t>
            </a:r>
            <a:endParaRPr lang="en-GB" sz="1800" dirty="0" smtClean="0">
              <a:latin typeface="CCW Precursive 4" panose="03050602040000000000" pitchFamily="66" charset="0"/>
            </a:endParaRPr>
          </a:p>
          <a:p>
            <a:pPr>
              <a:lnSpc>
                <a:spcPct val="120000"/>
              </a:lnSpc>
            </a:pPr>
            <a:r>
              <a:rPr lang="en-GB" sz="1800" dirty="0" smtClean="0">
                <a:latin typeface="CCW Precursive 4" panose="03050602040000000000" pitchFamily="66" charset="0"/>
              </a:rPr>
              <a:t>This was paused due to the pandemic (2019 &amp; 2020).</a:t>
            </a:r>
            <a:endParaRPr lang="en-GB" sz="1800" dirty="0">
              <a:latin typeface="CCW Precursive 4" panose="03050602040000000000" pitchFamily="66" charset="0"/>
            </a:endParaRPr>
          </a:p>
          <a:p>
            <a:pPr>
              <a:lnSpc>
                <a:spcPct val="120000"/>
              </a:lnSpc>
            </a:pPr>
            <a:r>
              <a:rPr lang="en-GB" sz="1800" dirty="0">
                <a:latin typeface="CCW Precursive 4" panose="03050602040000000000" pitchFamily="66" charset="0"/>
              </a:rPr>
              <a:t>All year 1 pupils will take the phonics screening check the week beginning 6</a:t>
            </a:r>
            <a:r>
              <a:rPr lang="en-GB" sz="1800" baseline="30000" dirty="0">
                <a:latin typeface="CCW Precursive 4" panose="03050602040000000000" pitchFamily="66" charset="0"/>
              </a:rPr>
              <a:t>th</a:t>
            </a:r>
            <a:r>
              <a:rPr lang="en-GB" sz="1800" dirty="0">
                <a:latin typeface="CCW Precursive 4" panose="03050602040000000000" pitchFamily="66" charset="0"/>
              </a:rPr>
              <a:t> June 2022. 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CCW Precursive 4" panose="03050602040000000000" pitchFamily="66" charset="0"/>
              </a:rPr>
              <a:t>Year 2 will be taking the screening check </a:t>
            </a:r>
            <a:r>
              <a:rPr lang="en-GB" sz="1800" dirty="0" smtClean="0">
                <a:latin typeface="CCW Precursive 4" panose="03050602040000000000" pitchFamily="66" charset="0"/>
              </a:rPr>
              <a:t>in Autumn two (early December). This is due to the pandemic and the screening being paused in 2019/2020.</a:t>
            </a:r>
            <a:endParaRPr lang="en-GB" sz="1800" dirty="0">
              <a:latin typeface="CCW Precursive 4" panose="03050602040000000000" pitchFamily="66" charset="0"/>
            </a:endParaRPr>
          </a:p>
          <a:p>
            <a:pPr>
              <a:lnSpc>
                <a:spcPct val="120000"/>
              </a:lnSpc>
            </a:pPr>
            <a:r>
              <a:rPr lang="en-GB" sz="1800" dirty="0">
                <a:latin typeface="CCW Precursive 4" panose="03050602040000000000" pitchFamily="66" charset="0"/>
              </a:rPr>
              <a:t>It consists of a list of 40 words; 20 real words and 20 nonsense words. 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CCW Precursive 4" panose="03050602040000000000" pitchFamily="66" charset="0"/>
              </a:rPr>
              <a:t>It will assess phonics skills and knowledge learnt through reception and year 1. 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CCW Precursive 4" panose="03050602040000000000" pitchFamily="66" charset="0"/>
              </a:rPr>
              <a:t>The pass mark is usually around 32/40.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latin typeface="CCW Precursive 4" panose="03050602040000000000" pitchFamily="66" charset="0"/>
              </a:rPr>
              <a:t>They will be asked to ‘sound out’ a word and blend the sounds together to read the word.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881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453DAB-2BDE-450E-9671-3E5AB5393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86" y="80889"/>
            <a:ext cx="4656639" cy="669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C7EC9A-E292-43FB-B8F2-F5A14C557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567" y="44245"/>
            <a:ext cx="4802198" cy="676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0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0F31A-AAB8-4DC2-A18F-21416B234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65" y="420544"/>
            <a:ext cx="11434810" cy="146367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3200" dirty="0">
                <a:latin typeface="CCW Precursive 4" panose="03050602040000000000" pitchFamily="66" charset="0"/>
              </a:rPr>
              <a:t>At HCFS we use Jolly phonics </a:t>
            </a:r>
            <a:r>
              <a:rPr lang="en-GB" sz="3200" dirty="0" smtClean="0">
                <a:latin typeface="CCW Precursive 4" panose="03050602040000000000" pitchFamily="66" charset="0"/>
              </a:rPr>
              <a:t>actions. </a:t>
            </a:r>
            <a:br>
              <a:rPr lang="en-GB" sz="3200" dirty="0" smtClean="0">
                <a:latin typeface="CCW Precursive 4" panose="03050602040000000000" pitchFamily="66" charset="0"/>
              </a:rPr>
            </a:br>
            <a:r>
              <a:rPr lang="en-GB" sz="3200" dirty="0" smtClean="0">
                <a:latin typeface="CCW Precursive 4" panose="03050602040000000000" pitchFamily="66" charset="0"/>
              </a:rPr>
              <a:t>The symbol sheet for the actions can be found on the website. </a:t>
            </a:r>
            <a:endParaRPr lang="en-GB" sz="3200" dirty="0">
              <a:latin typeface="CCW Precursive 4" panose="03050602040000000000" pitchFamily="66" charset="0"/>
            </a:endParaRPr>
          </a:p>
        </p:txBody>
      </p:sp>
      <p:pic>
        <p:nvPicPr>
          <p:cNvPr id="1026" name="Picture 2" descr="Jolly Phonics is a fun and child centered approach to teaching literacy  through synthetic phonics. With actions … | Jolly phonics, Jolly phonics  activities, Phon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21" y="1884218"/>
            <a:ext cx="6051454" cy="421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5842" y="6211669"/>
            <a:ext cx="11037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CCW Precursive 4" panose="03050602040000000000" pitchFamily="66" charset="0"/>
                <a:ea typeface="+mj-ea"/>
                <a:cs typeface="+mj-cs"/>
                <a:hlinkClick r:id="rId3"/>
              </a:rPr>
              <a:t>https://www.hcfs.org.uk/phonics-20</a:t>
            </a:r>
            <a:r>
              <a:rPr lang="en-GB" sz="3600" dirty="0" smtClean="0">
                <a:latin typeface="CCW Precursive 4" panose="03050602040000000000" pitchFamily="66" charset="0"/>
                <a:ea typeface="+mj-ea"/>
                <a:cs typeface="+mj-cs"/>
                <a:hlinkClick r:id="rId3"/>
              </a:rPr>
              <a:t>/</a:t>
            </a:r>
            <a:r>
              <a:rPr lang="en-GB" sz="3600" dirty="0" smtClean="0">
                <a:latin typeface="CCW Precursive 4" panose="03050602040000000000" pitchFamily="66" charset="0"/>
                <a:ea typeface="+mj-ea"/>
                <a:cs typeface="+mj-cs"/>
              </a:rPr>
              <a:t> </a:t>
            </a:r>
            <a:endParaRPr lang="en-GB" sz="3600" dirty="0">
              <a:latin typeface="CCW Precursive 4" panose="03050602040000000000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2788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5031"/>
          <a:stretch/>
        </p:blipFill>
        <p:spPr>
          <a:xfrm>
            <a:off x="0" y="0"/>
            <a:ext cx="6400800" cy="4307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151" y="3114732"/>
            <a:ext cx="6937849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461" y="1146029"/>
            <a:ext cx="8484273" cy="39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690" y="523297"/>
            <a:ext cx="1041169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>
                <a:latin typeface="CCW Precursive 4" panose="03050602040000000000" pitchFamily="66" charset="0"/>
              </a:rPr>
              <a:t>A grapheme could be 1 letter, 2 letters or more!</a:t>
            </a:r>
          </a:p>
          <a:p>
            <a:endParaRPr lang="en-GB" sz="3600" dirty="0">
              <a:latin typeface="CCW Precursive 4" panose="03050602040000000000" pitchFamily="66" charset="0"/>
            </a:endParaRPr>
          </a:p>
          <a:p>
            <a:pPr marL="0" indent="0" algn="ctr">
              <a:buNone/>
            </a:pPr>
            <a:r>
              <a:rPr lang="en-GB" sz="3600" dirty="0">
                <a:latin typeface="CCW Precursive 4" panose="03050602040000000000" pitchFamily="66" charset="0"/>
              </a:rPr>
              <a:t> </a:t>
            </a:r>
            <a:r>
              <a:rPr lang="en-GB" sz="3600" dirty="0" smtClean="0">
                <a:latin typeface="CCW Precursive 4" panose="03050602040000000000" pitchFamily="66" charset="0"/>
              </a:rPr>
              <a:t>  t                         </a:t>
            </a:r>
            <a:r>
              <a:rPr lang="en-GB" sz="3600" dirty="0" err="1" smtClean="0">
                <a:latin typeface="CCW Precursive 4" panose="03050602040000000000" pitchFamily="66" charset="0"/>
              </a:rPr>
              <a:t>ai</a:t>
            </a:r>
            <a:r>
              <a:rPr lang="en-GB" sz="3600" dirty="0" smtClean="0">
                <a:latin typeface="CCW Precursive 4" panose="03050602040000000000" pitchFamily="66" charset="0"/>
              </a:rPr>
              <a:t>                           </a:t>
            </a:r>
            <a:r>
              <a:rPr lang="en-GB" sz="3600" dirty="0" err="1" smtClean="0">
                <a:latin typeface="CCW Precursive 4" panose="03050602040000000000" pitchFamily="66" charset="0"/>
              </a:rPr>
              <a:t>igh</a:t>
            </a:r>
            <a:endParaRPr lang="en-GB" sz="3600" dirty="0" smtClean="0">
              <a:latin typeface="CCW Precursive 4" panose="03050602040000000000" pitchFamily="66" charset="0"/>
            </a:endParaRPr>
          </a:p>
          <a:p>
            <a:pPr marL="0" indent="0" algn="ctr">
              <a:buNone/>
            </a:pPr>
            <a:r>
              <a:rPr lang="en-GB" sz="3600" dirty="0" smtClean="0">
                <a:solidFill>
                  <a:srgbClr val="FF0000"/>
                </a:solidFill>
                <a:latin typeface="CCW Precursive 4" panose="03050602040000000000" pitchFamily="66" charset="0"/>
              </a:rPr>
              <a:t>                                     </a:t>
            </a:r>
            <a:endParaRPr lang="en-GB" sz="3600" dirty="0">
              <a:latin typeface="CCW Precursive 4" panose="03050602040000000000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0818" y="3493700"/>
            <a:ext cx="175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CW Precursive 4" panose="03050602040000000000" pitchFamily="66" charset="0"/>
              </a:rPr>
              <a:t>Digraph</a:t>
            </a:r>
            <a:r>
              <a:rPr lang="en-GB" sz="1200" dirty="0" smtClean="0">
                <a:latin typeface="CCW Precursive 4" panose="03050602040000000000" pitchFamily="66" charset="0"/>
              </a:rPr>
              <a:t> </a:t>
            </a:r>
            <a:endParaRPr lang="en-GB" sz="1200" dirty="0">
              <a:latin typeface="CCW Precursive 4" panose="0305060204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73663" y="2887541"/>
            <a:ext cx="1759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CW Precursive 4" panose="03050602040000000000" pitchFamily="66" charset="0"/>
              </a:rPr>
              <a:t>Trigraph</a:t>
            </a:r>
            <a:endParaRPr lang="en-GB" sz="1200" dirty="0">
              <a:solidFill>
                <a:srgbClr val="FF0000"/>
              </a:solidFill>
              <a:latin typeface="CCW Precursive 4" panose="03050602040000000000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535" y="4565283"/>
            <a:ext cx="11175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CW Precursive 4" panose="03050602040000000000" pitchFamily="66" charset="0"/>
              </a:rPr>
              <a:t>A phoneme can be represented/spelled in more than one way:</a:t>
            </a:r>
          </a:p>
          <a:p>
            <a:pPr algn="ctr"/>
            <a:endParaRPr lang="en-GB" sz="1600" dirty="0" smtClean="0">
              <a:latin typeface="CCW Precursive 4" panose="03050602040000000000" pitchFamily="66" charset="0"/>
            </a:endParaRPr>
          </a:p>
          <a:p>
            <a:pPr algn="ctr"/>
            <a:r>
              <a:rPr lang="en-GB" sz="3600" dirty="0" smtClean="0">
                <a:solidFill>
                  <a:srgbClr val="FF0000"/>
                </a:solidFill>
                <a:latin typeface="CCW Precursive 4" panose="03050602040000000000" pitchFamily="66" charset="0"/>
              </a:rPr>
              <a:t>c</a:t>
            </a:r>
            <a:r>
              <a:rPr lang="en-GB" sz="3600" dirty="0" smtClean="0">
                <a:latin typeface="CCW Precursive 4" panose="03050602040000000000" pitchFamily="66" charset="0"/>
              </a:rPr>
              <a:t>at, </a:t>
            </a:r>
            <a:r>
              <a:rPr lang="en-GB" sz="3600" dirty="0" smtClean="0">
                <a:solidFill>
                  <a:srgbClr val="FF0000"/>
                </a:solidFill>
                <a:latin typeface="CCW Precursive 4" panose="03050602040000000000" pitchFamily="66" charset="0"/>
              </a:rPr>
              <a:t>k</a:t>
            </a:r>
            <a:r>
              <a:rPr lang="en-GB" sz="3600" dirty="0" smtClean="0">
                <a:latin typeface="CCW Precursive 4" panose="03050602040000000000" pitchFamily="66" charset="0"/>
              </a:rPr>
              <a:t>ennel, ro</a:t>
            </a:r>
            <a:r>
              <a:rPr lang="en-GB" sz="3600" dirty="0" smtClean="0">
                <a:solidFill>
                  <a:srgbClr val="FF0000"/>
                </a:solidFill>
                <a:latin typeface="CCW Precursive 4" panose="03050602040000000000" pitchFamily="66" charset="0"/>
              </a:rPr>
              <a:t>ck</a:t>
            </a:r>
            <a:r>
              <a:rPr lang="en-GB" sz="3600" dirty="0" smtClean="0">
                <a:latin typeface="CCW Precursive 4" panose="03050602040000000000" pitchFamily="66" charset="0"/>
              </a:rPr>
              <a:t>et</a:t>
            </a:r>
            <a:endParaRPr lang="en-GB" sz="3600" dirty="0">
              <a:latin typeface="CCW Precursive 4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802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164" y="1052945"/>
            <a:ext cx="10737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Chair                    long                    light                            </a:t>
            </a:r>
            <a:endParaRPr lang="en-GB" sz="5400" dirty="0"/>
          </a:p>
        </p:txBody>
      </p:sp>
      <p:sp>
        <p:nvSpPr>
          <p:cNvPr id="6" name="Oval 5"/>
          <p:cNvSpPr/>
          <p:nvPr/>
        </p:nvSpPr>
        <p:spPr>
          <a:xfrm>
            <a:off x="5300663" y="1892850"/>
            <a:ext cx="178594" cy="16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610225" y="1892850"/>
            <a:ext cx="178594" cy="16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5881687" y="1976275"/>
            <a:ext cx="4381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48412" y="1892850"/>
            <a:ext cx="4946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4949" y="1907137"/>
            <a:ext cx="5953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920287" y="1921587"/>
            <a:ext cx="723900" cy="129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9610725" y="1823712"/>
            <a:ext cx="178594" cy="16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10703718" y="1851138"/>
            <a:ext cx="178594" cy="166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123949" y="3442038"/>
            <a:ext cx="10048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CCW Precursive 4" panose="03050602040000000000" pitchFamily="66" charset="0"/>
              </a:rPr>
              <a:t>Can you spot the graphemes in these words?</a:t>
            </a:r>
          </a:p>
          <a:p>
            <a:endParaRPr lang="en-GB" sz="2400" dirty="0">
              <a:latin typeface="CCW Precursive 4" panose="03050602040000000000" pitchFamily="66" charset="0"/>
            </a:endParaRPr>
          </a:p>
          <a:p>
            <a:r>
              <a:rPr lang="en-GB" sz="2400" dirty="0">
                <a:latin typeface="CCW Precursive 4" panose="03050602040000000000" pitchFamily="66" charset="0"/>
              </a:rPr>
              <a:t>Are they digraphs or trigraphs? </a:t>
            </a:r>
          </a:p>
          <a:p>
            <a:endParaRPr lang="en-GB" sz="2400" dirty="0">
              <a:latin typeface="CCW Precursive 4" panose="03050602040000000000" pitchFamily="66" charset="0"/>
            </a:endParaRPr>
          </a:p>
          <a:p>
            <a:r>
              <a:rPr lang="en-GB" sz="2400" dirty="0">
                <a:latin typeface="CCW Precursive 4" panose="03050602040000000000" pitchFamily="66" charset="0"/>
              </a:rPr>
              <a:t>We use sound buttons in phonics to support spotting the sounds.  </a:t>
            </a:r>
          </a:p>
        </p:txBody>
      </p:sp>
    </p:spTree>
    <p:extLst>
      <p:ext uri="{BB962C8B-B14F-4D97-AF65-F5344CB8AC3E}">
        <p14:creationId xmlns:p14="http://schemas.microsoft.com/office/powerpoint/2010/main" val="8046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462</Words>
  <Application>Microsoft Office PowerPoint</Application>
  <PresentationFormat>Widescreen</PresentationFormat>
  <Paragraphs>71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CCW Precursive 4</vt:lpstr>
      <vt:lpstr>Office Theme</vt:lpstr>
      <vt:lpstr>Phonics workshop</vt:lpstr>
      <vt:lpstr>PowerPoint Presentation</vt:lpstr>
      <vt:lpstr>National Phonics screening check</vt:lpstr>
      <vt:lpstr>PowerPoint Presentation</vt:lpstr>
      <vt:lpstr>At HCFS we use Jolly phonics actions.  The symbol sheet for the actions can be found on the website.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Phonics lessons.</vt:lpstr>
      <vt:lpstr>How can I help?</vt:lpstr>
      <vt:lpstr>PowerPoint Presentation</vt:lpstr>
      <vt:lpstr>Useful links…</vt:lpstr>
      <vt:lpstr>We will be doing past phonics screening checks every four weeks.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 workshop</dc:title>
  <dc:creator>Sophie Armstrong</dc:creator>
  <cp:lastModifiedBy>SNeilly</cp:lastModifiedBy>
  <cp:revision>15</cp:revision>
  <dcterms:created xsi:type="dcterms:W3CDTF">2021-10-03T10:24:08Z</dcterms:created>
  <dcterms:modified xsi:type="dcterms:W3CDTF">2021-10-13T07:16:28Z</dcterms:modified>
</cp:coreProperties>
</file>